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256" r:id="rId2"/>
    <p:sldId id="257" r:id="rId3"/>
    <p:sldId id="258" r:id="rId4"/>
    <p:sldId id="260" r:id="rId5"/>
    <p:sldId id="345" r:id="rId6"/>
    <p:sldId id="262" r:id="rId7"/>
    <p:sldId id="263" r:id="rId8"/>
    <p:sldId id="264" r:id="rId9"/>
    <p:sldId id="265" r:id="rId10"/>
    <p:sldId id="333" r:id="rId11"/>
    <p:sldId id="334" r:id="rId12"/>
    <p:sldId id="268" r:id="rId13"/>
    <p:sldId id="272" r:id="rId14"/>
    <p:sldId id="273" r:id="rId15"/>
    <p:sldId id="274" r:id="rId16"/>
    <p:sldId id="275" r:id="rId17"/>
    <p:sldId id="276" r:id="rId18"/>
    <p:sldId id="277" r:id="rId19"/>
    <p:sldId id="346" r:id="rId20"/>
    <p:sldId id="351" r:id="rId21"/>
    <p:sldId id="349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352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330" r:id="rId40"/>
    <p:sldId id="332" r:id="rId41"/>
    <p:sldId id="296" r:id="rId42"/>
    <p:sldId id="297" r:id="rId43"/>
    <p:sldId id="298" r:id="rId44"/>
    <p:sldId id="365" r:id="rId45"/>
    <p:sldId id="299" r:id="rId46"/>
    <p:sldId id="300" r:id="rId47"/>
    <p:sldId id="366" r:id="rId48"/>
    <p:sldId id="301" r:id="rId49"/>
    <p:sldId id="302" r:id="rId50"/>
    <p:sldId id="335" r:id="rId51"/>
    <p:sldId id="336" r:id="rId52"/>
    <p:sldId id="303" r:id="rId53"/>
    <p:sldId id="304" r:id="rId54"/>
    <p:sldId id="306" r:id="rId55"/>
    <p:sldId id="307" r:id="rId56"/>
    <p:sldId id="308" r:id="rId57"/>
    <p:sldId id="309" r:id="rId58"/>
    <p:sldId id="310" r:id="rId59"/>
    <p:sldId id="311" r:id="rId60"/>
    <p:sldId id="313" r:id="rId61"/>
    <p:sldId id="314" r:id="rId62"/>
    <p:sldId id="315" r:id="rId63"/>
    <p:sldId id="343" r:id="rId64"/>
    <p:sldId id="337" r:id="rId65"/>
    <p:sldId id="339" r:id="rId66"/>
    <p:sldId id="316" r:id="rId67"/>
    <p:sldId id="344" r:id="rId68"/>
    <p:sldId id="317" r:id="rId69"/>
    <p:sldId id="356" r:id="rId70"/>
    <p:sldId id="364" r:id="rId71"/>
    <p:sldId id="357" r:id="rId72"/>
    <p:sldId id="358" r:id="rId73"/>
    <p:sldId id="362" r:id="rId74"/>
    <p:sldId id="363" r:id="rId75"/>
    <p:sldId id="318" r:id="rId76"/>
    <p:sldId id="320" r:id="rId77"/>
    <p:sldId id="321" r:id="rId78"/>
    <p:sldId id="323" r:id="rId79"/>
    <p:sldId id="324" r:id="rId80"/>
    <p:sldId id="326" r:id="rId81"/>
    <p:sldId id="327" r:id="rId82"/>
    <p:sldId id="328" r:id="rId83"/>
    <p:sldId id="329" r:id="rId8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0C0C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082" autoAdjust="0"/>
  </p:normalViewPr>
  <p:slideViewPr>
    <p:cSldViewPr>
      <p:cViewPr varScale="1">
        <p:scale>
          <a:sx n="82" d="100"/>
          <a:sy n="82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0639106-6452-4759-95A5-DF8E5DC70B1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13FA28-FA35-4FD9-BB74-759FEFFA9E87}" type="slidenum">
              <a:rPr lang="en-US"/>
              <a:pPr/>
              <a:t>62</a:t>
            </a:fld>
            <a:endParaRPr lang="en-US"/>
          </a:p>
        </p:txBody>
      </p:sp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6212B-54F2-40AE-9664-C2FD12B5EF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EE743-D6A6-4699-99EC-36CD20A1DE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BE398-32CB-4223-9FC3-FA46FD1BB7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03A1B9-9C2F-429A-9613-209BE3E1BA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A05D3-2196-433C-877D-CBACC28915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5A569-5293-4FAB-BA42-438737CE6E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B790A-9C83-4648-8EB3-150ACCCBD3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6645B-DBC5-4CFE-8C49-AF97CAB51A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B01B6-B5E3-4F3D-BD4E-17948DB993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E64A9-971C-4F71-ABDF-D8AF6EC90F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333DE-DAF5-47B8-9E94-58EA1868FE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4829C-3DAB-4D63-A938-B64E7EF965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B79C62C-2B7F-4450-AE07-5020F74D96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FCC4-F1B2-45D9-96CA-9BB5BBA1F305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868363"/>
          </a:xfrm>
        </p:spPr>
        <p:txBody>
          <a:bodyPr/>
          <a:lstStyle/>
          <a:p>
            <a:r>
              <a:rPr lang="en-US" sz="2400" b="1"/>
              <a:t>UPRAVLJANJE RELACIONIM BAZAMA PODATAKA</a:t>
            </a:r>
            <a:r>
              <a:rPr lang="en-US" sz="2400"/>
              <a:t/>
            </a:r>
            <a:br>
              <a:rPr lang="en-US" sz="2400"/>
            </a:br>
            <a:r>
              <a:rPr lang="en-US" sz="2800" b="1"/>
              <a:t>ACCESS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8392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b="1" i="1" u="sng"/>
              <a:t>Mic</a:t>
            </a:r>
            <a:r>
              <a:rPr lang="sl-SI" sz="2000" b="1" i="1" u="sng"/>
              <a:t>rosoft</a:t>
            </a:r>
            <a:r>
              <a:rPr lang="sl-SI" sz="2000" b="1" u="sng"/>
              <a:t> </a:t>
            </a:r>
            <a:r>
              <a:rPr lang="en-US" sz="2000" b="1" i="1" u="sng"/>
              <a:t>ACCESS</a:t>
            </a:r>
            <a:r>
              <a:rPr lang="en-US" sz="2000" b="1"/>
              <a:t> je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/>
              <a:t>sistem za upravljanje relacionim bazama podataka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i="1"/>
              <a:t>Relational Database M</a:t>
            </a:r>
            <a:r>
              <a:rPr lang="sl-SI" sz="2000" b="1" i="1"/>
              <a:t>a</a:t>
            </a:r>
            <a:r>
              <a:rPr lang="en-US" sz="2000" b="1" i="1"/>
              <a:t>nagement System</a:t>
            </a:r>
            <a:r>
              <a:rPr lang="en-US" sz="2000"/>
              <a:t> – </a:t>
            </a:r>
            <a:r>
              <a:rPr lang="sl-SI" sz="2000"/>
              <a:t>R</a:t>
            </a:r>
            <a:r>
              <a:rPr lang="en-US" sz="2000"/>
              <a:t>DBMS</a:t>
            </a:r>
          </a:p>
          <a:p>
            <a:pPr>
              <a:lnSpc>
                <a:spcPct val="80000"/>
              </a:lnSpc>
            </a:pPr>
            <a:endParaRPr lang="en-US" sz="10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u="sng"/>
              <a:t>Baza podataka</a:t>
            </a:r>
            <a:r>
              <a:rPr lang="en-US" sz="2000"/>
              <a:t> (skraćeno DB) je skup informacija (podataka) o odre</a:t>
            </a:r>
            <a:r>
              <a:rPr lang="sr-Latn-CS" sz="2000"/>
              <a:t>đenoj </a:t>
            </a: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/>
              <a:t>temi, odnosno sistemu. </a:t>
            </a: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endParaRPr lang="en-US" sz="10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/>
              <a:t>Temu, odnosno sistem </a:t>
            </a:r>
            <a:r>
              <a:rPr lang="en-US" sz="2000"/>
              <a:t>za koji se formira DB</a:t>
            </a:r>
            <a:r>
              <a:rPr lang="sr-Latn-CS" sz="2000"/>
              <a:t> čine određeni subjekti i procesi</a:t>
            </a:r>
            <a:r>
              <a:rPr lang="en-US" sz="2000"/>
              <a:t>. </a:t>
            </a:r>
            <a:endParaRPr lang="sr-Latn-CS" sz="20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/>
              <a:t>	</a:t>
            </a:r>
            <a:r>
              <a:rPr lang="en-US" sz="2000"/>
              <a:t>To su </a:t>
            </a:r>
            <a:r>
              <a:rPr lang="sr-Latn-CS" sz="2000" b="1" u="sng"/>
              <a:t>entiteti DB</a:t>
            </a:r>
            <a:r>
              <a:rPr lang="sr-Latn-CS" sz="2000"/>
              <a:t>. </a:t>
            </a: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endParaRPr lang="en-US" sz="1000"/>
          </a:p>
          <a:p>
            <a:pPr>
              <a:lnSpc>
                <a:spcPct val="80000"/>
              </a:lnSpc>
              <a:buFontTx/>
              <a:buNone/>
            </a:pPr>
            <a:r>
              <a:rPr lang="hr-HR" sz="2000"/>
              <a:t>Svaki entitet sa sobom nosi određene vrste podataka, koji ga karakterišu.</a:t>
            </a: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r>
              <a:rPr lang="hr-HR" sz="2000"/>
              <a:t>	To su </a:t>
            </a:r>
            <a:r>
              <a:rPr lang="hr-HR" sz="2000" b="1" u="sng"/>
              <a:t>atributi</a:t>
            </a:r>
            <a:r>
              <a:rPr lang="hr-HR" sz="2000" u="sng"/>
              <a:t> entiteta</a:t>
            </a:r>
            <a:r>
              <a:rPr lang="hr-HR" sz="2000"/>
              <a:t>.</a:t>
            </a: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r>
              <a:rPr lang="hr-HR" sz="2000"/>
              <a:t>Skladištenje (čuvanje) podataka vrši se u tabelama. </a:t>
            </a: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/>
              <a:t>U Access-u, kao sistemu za upravljanje </a:t>
            </a:r>
            <a:r>
              <a:rPr lang="sr-Latn-CS" sz="2000" b="1"/>
              <a:t>relacionim bazama podataka</a:t>
            </a:r>
            <a:r>
              <a:rPr lang="sr-Latn-CS" sz="2000"/>
              <a:t>, to</a:t>
            </a:r>
            <a:r>
              <a:rPr lang="en-US" sz="2000"/>
              <a:t> </a:t>
            </a:r>
            <a:r>
              <a:rPr lang="sr-Latn-CS" sz="2000"/>
              <a:t>je </a:t>
            </a: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/>
              <a:t>obično </a:t>
            </a:r>
            <a:r>
              <a:rPr lang="sr-Latn-CS" sz="2000" b="1"/>
              <a:t>više tabela</a:t>
            </a:r>
            <a:r>
              <a:rPr lang="sr-Latn-CS" sz="2000"/>
              <a:t> </a:t>
            </a:r>
            <a:r>
              <a:rPr lang="en-US" sz="2000"/>
              <a:t>sa podacima </a:t>
            </a:r>
            <a:r>
              <a:rPr lang="sr-Latn-CS" sz="2000"/>
              <a:t>o entitetima DB. </a:t>
            </a: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endParaRPr lang="en-US" sz="10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 b="1"/>
              <a:t>Tabele su međusobno povezane</a:t>
            </a:r>
            <a:r>
              <a:rPr lang="sr-Latn-CS" sz="2000"/>
              <a:t> i  funkcionišu kao cjelina.</a:t>
            </a: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endParaRPr lang="en-US" sz="200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0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09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09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09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D312-44A6-4BAE-81E4-D488D32E405B}" type="slidenum">
              <a:rPr lang="en-US"/>
              <a:pPr/>
              <a:t>10</a:t>
            </a:fld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839200" cy="64770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sr-Latn-CS" sz="2400" b="1" u="sng"/>
              <a:t>SHORTCUT MENIJI U PROZORU </a:t>
            </a:r>
            <a:r>
              <a:rPr lang="sr-Latn-CS" sz="2400" b="1" i="1" u="sng"/>
              <a:t>Database</a:t>
            </a:r>
            <a:r>
              <a:rPr lang="sr-Latn-CS" sz="2400"/>
              <a:t> </a:t>
            </a:r>
            <a:r>
              <a:rPr lang="sr-Latn-CS" sz="2400" b="1">
                <a:solidFill>
                  <a:srgbClr val="C0C0C0"/>
                </a:solidFill>
              </a:rPr>
              <a:t>(DTMx1)</a:t>
            </a:r>
            <a:r>
              <a:rPr lang="sr-Latn-CS" sz="2000" b="1" u="sng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 b="1" u="sng"/>
              <a:t>SHMENI na selektovani objekat</a:t>
            </a:r>
            <a:r>
              <a:rPr lang="en-US" sz="2000" b="1"/>
              <a:t>, </a:t>
            </a:r>
            <a:r>
              <a:rPr lang="sr-Latn-CS" sz="2000" b="1">
                <a:solidFill>
                  <a:srgbClr val="C0C0C0"/>
                </a:solidFill>
              </a:rPr>
              <a:t>(DTMx1)</a:t>
            </a:r>
            <a:r>
              <a:rPr lang="sr-Latn-CS" sz="2000">
                <a:solidFill>
                  <a:srgbClr val="C0C0C0"/>
                </a:solidFill>
              </a:rPr>
              <a:t> </a:t>
            </a:r>
            <a:endParaRPr lang="en-GB" sz="2000">
              <a:solidFill>
                <a:srgbClr val="C0C0C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 i="1"/>
              <a:t>Open</a:t>
            </a:r>
            <a:r>
              <a:rPr lang="sr-Latn-CS" sz="1800"/>
              <a:t> - Otvaranje objekta u </a:t>
            </a:r>
            <a:r>
              <a:rPr lang="sr-Latn-CS" sz="1800" b="1" i="1"/>
              <a:t>Datasheet</a:t>
            </a:r>
            <a:r>
              <a:rPr lang="sr-Latn-CS" sz="1800" b="1"/>
              <a:t> </a:t>
            </a:r>
            <a:r>
              <a:rPr lang="sr-Latn-CS" sz="1800"/>
              <a:t>prikazu; </a:t>
            </a:r>
            <a:endParaRPr lang="en-GB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 i="1"/>
              <a:t>Design View</a:t>
            </a:r>
            <a:r>
              <a:rPr lang="sr-Latn-CS" sz="1800"/>
              <a:t> - Otvaranje objekta u prikazu za </a:t>
            </a:r>
            <a:endParaRPr lang="en-US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oblikovanje, radi pregledanja, modifikovaja ili </a:t>
            </a:r>
            <a:endParaRPr lang="en-US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promjene strukture objekta; </a:t>
            </a:r>
            <a:endParaRPr lang="en-GB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 i="1"/>
              <a:t>Print</a:t>
            </a:r>
            <a:r>
              <a:rPr lang="sr-Latn-CS" sz="1800"/>
              <a:t>  - Štampanje naznačenog objekta; </a:t>
            </a:r>
            <a:endParaRPr lang="en-GB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 i="1"/>
              <a:t>Print Preview</a:t>
            </a:r>
            <a:r>
              <a:rPr lang="sr-Latn-CS" sz="1800"/>
              <a:t> - Pregled prije štampanja; </a:t>
            </a:r>
            <a:endParaRPr lang="en-GB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 i="1"/>
              <a:t>Cut</a:t>
            </a:r>
            <a:r>
              <a:rPr lang="sr-Latn-CS" sz="1800"/>
              <a:t>  - Isjecanje; </a:t>
            </a:r>
            <a:endParaRPr lang="en-GB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 i="1"/>
              <a:t>Copy</a:t>
            </a:r>
            <a:r>
              <a:rPr lang="sr-Latn-CS" sz="1800"/>
              <a:t> – Kopiranje; </a:t>
            </a:r>
            <a:endParaRPr lang="en-GB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 i="1"/>
              <a:t>Save As</a:t>
            </a:r>
            <a:r>
              <a:rPr lang="sr-Latn-CS" sz="1800"/>
              <a:t> - Pravljenje kopije objekta, </a:t>
            </a:r>
            <a:r>
              <a:rPr lang="en-US" sz="1800"/>
              <a:t>uz mogu</a:t>
            </a:r>
            <a:r>
              <a:rPr lang="sr-Latn-CS" sz="1800"/>
              <a:t>ćnost</a:t>
            </a:r>
            <a:endParaRPr lang="en-US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 prevođenja npr. tabela u obrasce i izvještaje i sl; </a:t>
            </a:r>
            <a:endParaRPr lang="en-GB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 i="1"/>
              <a:t>Export</a:t>
            </a:r>
            <a:r>
              <a:rPr lang="sr-Latn-CS" sz="1800"/>
              <a:t> - Izvoz objekta u drugu </a:t>
            </a:r>
            <a:r>
              <a:rPr lang="sr-Latn-CS" sz="1800" i="1"/>
              <a:t>Access</a:t>
            </a:r>
            <a:r>
              <a:rPr lang="sr-Latn-CS" sz="1800"/>
              <a:t>-ovu DB </a:t>
            </a:r>
            <a:endParaRPr lang="en-US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ili u datoteku drugog programa; </a:t>
            </a:r>
            <a:endParaRPr lang="en-GB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 i="1"/>
              <a:t>Send To</a:t>
            </a:r>
            <a:r>
              <a:rPr lang="sr-Latn-CS" sz="1800"/>
              <a:t>  ►  </a:t>
            </a:r>
            <a:r>
              <a:rPr lang="sr-Latn-CS" sz="1800" b="1" i="1"/>
              <a:t>Mail Recipient </a:t>
            </a:r>
            <a:r>
              <a:rPr lang="sr-Latn-CS" sz="1800" b="1"/>
              <a:t>(</a:t>
            </a:r>
            <a:r>
              <a:rPr lang="sr-Latn-CS" sz="1800" b="1" i="1"/>
              <a:t>as Attachment </a:t>
            </a:r>
            <a:r>
              <a:rPr lang="sr-Latn-CS" sz="1800" b="1"/>
              <a:t>)</a:t>
            </a:r>
            <a:r>
              <a:rPr lang="sr-Latn-CS" sz="1800"/>
              <a:t> –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Pridruživanje tekućeg objekta pošiljci </a:t>
            </a:r>
            <a:r>
              <a:rPr lang="sr-Latn-CS" sz="1800" b="1"/>
              <a:t>e-mail</a:t>
            </a:r>
            <a:r>
              <a:rPr lang="sr-Latn-CS" sz="1800"/>
              <a:t>; </a:t>
            </a:r>
            <a:endParaRPr lang="en-GB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 i="1"/>
              <a:t>Add to Group</a:t>
            </a:r>
            <a:r>
              <a:rPr lang="sr-Latn-CS" sz="1800"/>
              <a:t>  ►</a:t>
            </a:r>
            <a:r>
              <a:rPr lang="sr-Latn-CS" sz="1800" b="1" i="1"/>
              <a:t>Favorites</a:t>
            </a:r>
            <a:r>
              <a:rPr lang="sr-Latn-CS" sz="1800"/>
              <a:t> - Pridruživanje objekta grupi </a:t>
            </a:r>
            <a:r>
              <a:rPr lang="sr-Latn-CS" sz="1800" i="1"/>
              <a:t>Favorites</a:t>
            </a:r>
            <a:r>
              <a:rPr lang="sr-Latn-CS" sz="1800"/>
              <a:t> ili  </a:t>
            </a:r>
            <a:r>
              <a:rPr lang="sr-Latn-CS" sz="1800" b="1" i="1"/>
              <a:t>New Group</a:t>
            </a:r>
            <a:r>
              <a:rPr lang="sr-Latn-CS" sz="1800"/>
              <a:t> – </a:t>
            </a:r>
            <a:endParaRPr lang="en-US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novoformiranoj grupi; </a:t>
            </a:r>
            <a:endParaRPr lang="en-GB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 i="1"/>
              <a:t>Create Shortcut</a:t>
            </a:r>
            <a:r>
              <a:rPr lang="sr-Latn-CS" sz="1800"/>
              <a:t> - Pravljenje  prečice  komande za otvaranje  datog objekta sa </a:t>
            </a:r>
            <a:endParaRPr lang="en-US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lokacije gdje je smještena pripadna DB; </a:t>
            </a:r>
            <a:endParaRPr lang="en-GB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 i="1"/>
              <a:t>Delete</a:t>
            </a:r>
            <a:r>
              <a:rPr lang="sr-Latn-CS" sz="1800"/>
              <a:t> - Brisanje naznačenog objekta ; </a:t>
            </a:r>
            <a:endParaRPr lang="en-GB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 i="1"/>
              <a:t>Rename</a:t>
            </a:r>
            <a:r>
              <a:rPr lang="sr-Latn-CS" sz="1800"/>
              <a:t> - Promjena imena objekta; </a:t>
            </a:r>
            <a:endParaRPr lang="en-GB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 i="1"/>
              <a:t>Properties</a:t>
            </a:r>
            <a:r>
              <a:rPr lang="sr-Latn-CS" sz="1800"/>
              <a:t> - Uvid u svojstva objekta.</a:t>
            </a:r>
            <a:endParaRPr lang="en-US" sz="1800"/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685800"/>
            <a:ext cx="33528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F5D8-CCCA-4DBC-9AD1-2846E9AA0796}" type="slidenum">
              <a:rPr lang="en-US"/>
              <a:pPr/>
              <a:t>11</a:t>
            </a:fld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6172200" cy="3352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r-Latn-CS" sz="2000" b="1" i="1"/>
              <a:t>Import</a:t>
            </a:r>
            <a:r>
              <a:rPr lang="sr-Latn-CS" sz="2000"/>
              <a:t> - Uvoz nekog od objekata (tabele, upiti</a:t>
            </a:r>
            <a:r>
              <a:rPr lang="en-US" sz="2000"/>
              <a:t>,…)</a:t>
            </a:r>
            <a:r>
              <a:rPr lang="sr-Latn-CS" sz="2000"/>
              <a:t>; </a:t>
            </a: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endParaRPr lang="en-GB" sz="1000"/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000" b="1" i="1"/>
              <a:t>Link Tables</a:t>
            </a:r>
            <a:r>
              <a:rPr lang="sr-Latn-CS" sz="2000"/>
              <a:t> – Povezivanje</a:t>
            </a:r>
            <a:r>
              <a:rPr lang="en-US" sz="2000"/>
              <a:t> </a:t>
            </a:r>
            <a:r>
              <a:rPr lang="sr-Latn-CS" sz="2000"/>
              <a:t>sa nekom od tabela iz</a:t>
            </a: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000"/>
              <a:t>druge </a:t>
            </a:r>
            <a:r>
              <a:rPr lang="sr-Latn-CS" sz="2000" i="1"/>
              <a:t>Access</a:t>
            </a:r>
            <a:r>
              <a:rPr lang="sr-Latn-CS" sz="2000"/>
              <a:t> DB ili drugog programskog </a:t>
            </a:r>
            <a:r>
              <a:rPr lang="en-US" sz="2000"/>
              <a:t>a</a:t>
            </a:r>
            <a:r>
              <a:rPr lang="sr-Latn-CS" sz="2000"/>
              <a:t>mbijenta</a:t>
            </a: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000"/>
              <a:t>(MS </a:t>
            </a:r>
            <a:r>
              <a:rPr lang="sr-Latn-CS" sz="2000" i="1"/>
              <a:t>Excel </a:t>
            </a:r>
            <a:r>
              <a:rPr lang="sr-Latn-CS" sz="2000"/>
              <a:t>i sl.); </a:t>
            </a: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endParaRPr lang="en-GB" sz="1000"/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000" b="1" i="1"/>
              <a:t>Relationships</a:t>
            </a:r>
            <a:r>
              <a:rPr lang="sr-Latn-CS" sz="2000"/>
              <a:t> – Otvaranje prozora za povezivanje</a:t>
            </a: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000"/>
              <a:t>tabela i pregled tabelarne strukture</a:t>
            </a:r>
            <a:r>
              <a:rPr lang="en-US" sz="2000"/>
              <a:t>;</a:t>
            </a:r>
            <a:r>
              <a:rPr lang="sr-Latn-CS" sz="2000"/>
              <a:t> </a:t>
            </a: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endParaRPr lang="sr-Latn-CS" sz="1000"/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000" b="1" i="1"/>
              <a:t>Visual Basic Editor</a:t>
            </a:r>
            <a:r>
              <a:rPr lang="sr-Latn-CS" sz="2000"/>
              <a:t> - ulaz u </a:t>
            </a:r>
            <a:r>
              <a:rPr lang="sr-Latn-CS" sz="2000" i="1"/>
              <a:t>Visual Basic</a:t>
            </a:r>
            <a:r>
              <a:rPr lang="en-US" sz="2000" i="1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p</a:t>
            </a:r>
            <a:r>
              <a:rPr lang="sr-Latn-CS" sz="2000"/>
              <a:t>rogramski kod (za module) </a:t>
            </a:r>
            <a:endParaRPr lang="en-US" sz="2000" b="1" u="sng"/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533400"/>
            <a:ext cx="3048000" cy="3810000"/>
          </a:xfrm>
          <a:prstGeom prst="rect">
            <a:avLst/>
          </a:prstGeom>
          <a:noFill/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343400"/>
            <a:ext cx="2819400" cy="2514600"/>
          </a:xfrm>
          <a:prstGeom prst="rect">
            <a:avLst/>
          </a:prstGeom>
          <a:noFill/>
        </p:spPr>
      </p:pic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228600" y="152400"/>
            <a:ext cx="876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sr-Latn-CS" sz="2400" b="1" u="sng"/>
              <a:t>SHMENI na okvir (siva površina) prozora DB</a:t>
            </a:r>
            <a:r>
              <a:rPr lang="en-US" sz="2400" b="1"/>
              <a:t>, </a:t>
            </a:r>
            <a:r>
              <a:rPr lang="sr-Latn-CS" sz="2400" b="1">
                <a:solidFill>
                  <a:srgbClr val="C0C0C0"/>
                </a:solidFill>
              </a:rPr>
              <a:t>(DTMx1</a:t>
            </a:r>
            <a:r>
              <a:rPr lang="sr-Latn-CS" sz="2400" b="1" u="sng">
                <a:solidFill>
                  <a:srgbClr val="C0C0C0"/>
                </a:solidFill>
              </a:rPr>
              <a:t>)</a:t>
            </a:r>
            <a:r>
              <a:rPr lang="sr-Latn-CS" sz="2400" b="1" u="sng"/>
              <a:t> </a:t>
            </a:r>
            <a:endParaRPr lang="en-GB" sz="2400" b="1" u="sng"/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152400" y="4191000"/>
            <a:ext cx="7391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r-Latn-CS" sz="2400" b="1" u="sng"/>
              <a:t>SHMENI unutar radne</a:t>
            </a:r>
            <a:r>
              <a:rPr lang="en-US" sz="2400" b="1" u="sng"/>
              <a:t> p</a:t>
            </a:r>
            <a:r>
              <a:rPr lang="sr-Latn-CS" sz="2400" b="1" u="sng"/>
              <a:t>ovršine</a:t>
            </a:r>
            <a:r>
              <a:rPr lang="en-US" sz="2400" b="1" u="sng"/>
              <a:t> </a:t>
            </a:r>
          </a:p>
          <a:p>
            <a:r>
              <a:rPr lang="sr-Latn-CS" sz="2400" b="1" u="sng"/>
              <a:t>(bijela površina) prozora DB</a:t>
            </a:r>
            <a:r>
              <a:rPr lang="en-US" sz="2400" b="1"/>
              <a:t>, </a:t>
            </a:r>
            <a:r>
              <a:rPr lang="sr-Latn-CS" sz="2400" b="1">
                <a:solidFill>
                  <a:srgbClr val="C0C0C0"/>
                </a:solidFill>
              </a:rPr>
              <a:t>(DTMx1)</a:t>
            </a:r>
            <a:r>
              <a:rPr lang="sr-Latn-CS" sz="2400"/>
              <a:t> </a:t>
            </a:r>
            <a:endParaRPr lang="en-GB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DE7E4-5901-4573-AFB9-A4AB0501DDC4}" type="slidenum">
              <a:rPr lang="en-US"/>
              <a:pPr/>
              <a:t>12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549275"/>
            <a:ext cx="8534400" cy="516572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sr-Latn-CS" sz="2400" b="1" u="sng"/>
              <a:t>Imen</a:t>
            </a:r>
            <a:r>
              <a:rPr lang="en-US" sz="2400" b="1" u="sng"/>
              <a:t>ovanje</a:t>
            </a:r>
            <a:r>
              <a:rPr lang="sr-Latn-CS" sz="2400" b="1" u="sng"/>
              <a:t>  datoteka Access DB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000" b="1" u="sng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/>
              <a:t>Imena </a:t>
            </a:r>
            <a:r>
              <a:rPr lang="sr-Latn-CS" sz="2000" b="1"/>
              <a:t>datoteka </a:t>
            </a:r>
            <a:r>
              <a:rPr lang="sr-Latn-CS" sz="2000" b="1" i="1"/>
              <a:t>Access</a:t>
            </a:r>
            <a:r>
              <a:rPr lang="sr-Latn-CS" sz="2000" b="1"/>
              <a:t> DB, </a:t>
            </a:r>
            <a:r>
              <a:rPr lang="en-US" sz="2000" b="1"/>
              <a:t> </a:t>
            </a:r>
            <a:r>
              <a:rPr lang="sr-Latn-CS" sz="2000" b="1"/>
              <a:t>treba da </a:t>
            </a:r>
            <a:r>
              <a:rPr lang="en-US" sz="2000" b="1"/>
              <a:t>z</a:t>
            </a:r>
            <a:r>
              <a:rPr lang="sr-Latn-CS" sz="2000" b="1"/>
              <a:t>adovoljavaju sljedeća pravila: </a:t>
            </a:r>
            <a:endParaRPr lang="en-US" sz="2000" b="1"/>
          </a:p>
          <a:p>
            <a:pPr>
              <a:lnSpc>
                <a:spcPct val="90000"/>
              </a:lnSpc>
              <a:buFontTx/>
              <a:buNone/>
            </a:pPr>
            <a:endParaRPr lang="sr-Latn-CS" sz="1000" b="1"/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000" b="1"/>
              <a:t>Ime DB može da ima najviše 255 znakova;</a:t>
            </a:r>
            <a:r>
              <a:rPr lang="sr-Latn-CS" sz="2400" b="1"/>
              <a:t> </a:t>
            </a:r>
            <a:endParaRPr lang="en-US" sz="2400" b="1"/>
          </a:p>
          <a:p>
            <a:pPr>
              <a:lnSpc>
                <a:spcPct val="90000"/>
              </a:lnSpc>
              <a:buFontTx/>
              <a:buNone/>
            </a:pPr>
            <a:endParaRPr lang="en-US" sz="1000" b="1"/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000" b="1"/>
              <a:t>Ime DB može da sadrži razmake, ali nesmiju se koristiti određeni </a:t>
            </a:r>
            <a:endParaRPr lang="en-US" sz="2000" b="1"/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000" b="1"/>
              <a:t>specijalni znaci kao što su: zvjezdica, tačka zarez, znak pitanja, veće,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000" b="1"/>
              <a:t>manje i dr.;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1000" b="1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000" b="1"/>
              <a:t>Kada se upotrebi neki od nedozvoljenih nakova, Access ne prihvata </a:t>
            </a:r>
            <a:endParaRPr lang="en-US" sz="2000" b="1"/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000" b="1"/>
              <a:t>imenovanje (preimenovanje) i o tome daje upozorenje. </a:t>
            </a:r>
            <a:endParaRPr lang="en-GB" sz="2000" b="1"/>
          </a:p>
          <a:p>
            <a:pPr>
              <a:lnSpc>
                <a:spcPct val="90000"/>
              </a:lnSpc>
            </a:pPr>
            <a:endParaRPr lang="en-GB" sz="2000" b="1"/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400" b="1" i="1"/>
              <a:t>Access</a:t>
            </a:r>
            <a:r>
              <a:rPr lang="sr-Latn-CS" sz="2400" b="1"/>
              <a:t> bazama podataka pridružuje ekstenziju .MDB</a:t>
            </a:r>
            <a:endParaRPr lang="en-US" sz="24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1703-1455-466D-BE0F-51479BA0159A}" type="slidenum">
              <a:rPr lang="en-US"/>
              <a:pPr/>
              <a:t>13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915400" cy="6400800"/>
          </a:xfrm>
        </p:spPr>
        <p:txBody>
          <a:bodyPr/>
          <a:lstStyle/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sr-Latn-CS" sz="2400" b="1" u="sng"/>
              <a:t>Pravila za imenovanje objekata </a:t>
            </a:r>
            <a:r>
              <a:rPr lang="sr-Latn-CS" sz="2400" b="1" i="1" u="sng"/>
              <a:t>Access</a:t>
            </a:r>
            <a:r>
              <a:rPr lang="sr-Latn-CS" sz="2400" b="1" u="sng"/>
              <a:t> DB</a:t>
            </a:r>
            <a:r>
              <a:rPr lang="sr-Latn-CS" sz="2400" b="1"/>
              <a:t>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GB" sz="2000" b="1"/>
          </a:p>
          <a:p>
            <a:pPr marL="609600" indent="-609600">
              <a:lnSpc>
                <a:spcPct val="80000"/>
              </a:lnSpc>
              <a:buFont typeface="Arial" charset="0"/>
              <a:buChar char="–"/>
            </a:pPr>
            <a:r>
              <a:rPr lang="sr-Latn-CS" sz="1800"/>
              <a:t>Ime može da bude dugačko najviše 64 karaktera, uključujući prazne karaktere;</a:t>
            </a:r>
          </a:p>
          <a:p>
            <a:pPr marL="609600" indent="-609600">
              <a:lnSpc>
                <a:spcPct val="80000"/>
              </a:lnSpc>
              <a:buFont typeface="Arial" charset="0"/>
              <a:buChar char="–"/>
            </a:pPr>
            <a:r>
              <a:rPr lang="sr-Latn-CS" sz="1800"/>
              <a:t>Ime ne može da počinje praznim karakterom;</a:t>
            </a:r>
            <a:endParaRPr lang="en-GB" sz="1800"/>
          </a:p>
          <a:p>
            <a:pPr marL="609600" indent="-609600">
              <a:lnSpc>
                <a:spcPct val="80000"/>
              </a:lnSpc>
              <a:buFont typeface="Arial" charset="0"/>
              <a:buChar char="–"/>
            </a:pPr>
            <a:r>
              <a:rPr lang="sr-Latn-CS" sz="1800"/>
              <a:t>Ime može da uključuje interpukcijske znake, osim tačke (.), uzvičnika (!), gravisa (è), ili uglastih zagrada([</a:t>
            </a:r>
            <a:r>
              <a:rPr lang="en-US" sz="1800"/>
              <a:t> </a:t>
            </a:r>
            <a:r>
              <a:rPr lang="sr-Latn-CS" sz="1800"/>
              <a:t>]);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sr-Latn-CS" sz="1800"/>
              <a:t>Kad se upotrebi nedozvoljeni znak, </a:t>
            </a:r>
            <a:r>
              <a:rPr lang="sr-Latn-CS" sz="1800" i="1"/>
              <a:t>Acces</a:t>
            </a:r>
            <a:r>
              <a:rPr lang="sr-Latn-CS" sz="1800"/>
              <a:t> ne prihvata imenovanje i daje</a:t>
            </a:r>
            <a:r>
              <a:rPr lang="en-US" sz="1800"/>
              <a:t> </a:t>
            </a:r>
            <a:r>
              <a:rPr lang="sr-Latn-CS" sz="1800"/>
              <a:t>upozorenje o </a:t>
            </a:r>
            <a:endParaRPr lang="en-US" sz="18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sr-Latn-CS" sz="1800"/>
              <a:t>zabrani korišćenja tog znaka. </a:t>
            </a:r>
            <a:endParaRPr lang="en-GB" sz="1800"/>
          </a:p>
          <a:p>
            <a:pPr marL="609600" indent="-609600">
              <a:lnSpc>
                <a:spcPct val="80000"/>
              </a:lnSpc>
              <a:buFont typeface="Arial" charset="0"/>
              <a:buChar char="–"/>
            </a:pPr>
            <a:r>
              <a:rPr lang="sr-Latn-CS" sz="1800"/>
              <a:t>Pri davanju imena objektu, polju ili kontroli ne treba koristiti nazive </a:t>
            </a:r>
            <a:r>
              <a:rPr lang="en-US" sz="1800"/>
              <a:t>s</a:t>
            </a:r>
            <a:r>
              <a:rPr lang="sr-Latn-CS" sz="1800"/>
              <a:t>vojstava, ili</a:t>
            </a:r>
            <a:endParaRPr lang="en-US" sz="18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sr-Latn-CS" sz="1800"/>
              <a:t>	nekog drugog elementa koje </a:t>
            </a:r>
            <a:r>
              <a:rPr lang="sr-Latn-CS" sz="1800" i="1"/>
              <a:t>Access</a:t>
            </a:r>
            <a:r>
              <a:rPr lang="sr-Latn-CS" sz="1800"/>
              <a:t> programski koristi; </a:t>
            </a:r>
            <a:endParaRPr lang="en-US" sz="1800"/>
          </a:p>
          <a:p>
            <a:pPr marL="609600" indent="-609600">
              <a:lnSpc>
                <a:spcPct val="80000"/>
              </a:lnSpc>
              <a:buFont typeface="Arial" charset="0"/>
              <a:buChar char="–"/>
            </a:pPr>
            <a:r>
              <a:rPr lang="en-US" sz="1800"/>
              <a:t>Objekti istog tipa ne mogu imati ista imena</a:t>
            </a:r>
            <a:r>
              <a:rPr lang="sr-Latn-CS" sz="1800"/>
              <a:t>;</a:t>
            </a:r>
            <a:r>
              <a:rPr lang="en-US" sz="1800"/>
              <a:t> </a:t>
            </a:r>
            <a:endParaRPr lang="sr-Latn-CS" sz="1800"/>
          </a:p>
          <a:p>
            <a:pPr marL="609600" indent="-609600">
              <a:lnSpc>
                <a:spcPct val="80000"/>
              </a:lnSpc>
              <a:buFont typeface="Arial" charset="0"/>
              <a:buChar char="–"/>
            </a:pPr>
            <a:r>
              <a:rPr lang="en-US" sz="1800"/>
              <a:t>Treba izbjegavati</a:t>
            </a:r>
            <a:r>
              <a:rPr lang="sr-Latn-CS" sz="1800"/>
              <a:t>, npr. </a:t>
            </a:r>
            <a:r>
              <a:rPr lang="sr-Latn-CS" sz="1800" b="1"/>
              <a:t>upotrebom odgovarajućih prefiksa</a:t>
            </a:r>
            <a:r>
              <a:rPr lang="sr-Latn-CS" sz="1800"/>
              <a:t>,</a:t>
            </a:r>
            <a:r>
              <a:rPr lang="en-US" sz="1800"/>
              <a:t> ista imena i za objekte razli</a:t>
            </a:r>
            <a:r>
              <a:rPr lang="sr-Latn-CS" sz="1800"/>
              <a:t>čitog tipa;</a:t>
            </a:r>
          </a:p>
          <a:p>
            <a:pPr marL="609600" indent="-609600">
              <a:lnSpc>
                <a:spcPct val="80000"/>
              </a:lnSpc>
              <a:buFont typeface="Arial" charset="0"/>
              <a:buChar char="–"/>
            </a:pPr>
            <a:r>
              <a:rPr lang="sr-Latn-CS" sz="1800" b="1"/>
              <a:t>Tabele i upiti ne mogu imati isto ime. </a:t>
            </a:r>
            <a:endParaRPr lang="en-GB" sz="1800" b="1"/>
          </a:p>
          <a:p>
            <a:pPr marL="609600" indent="-609600">
              <a:lnSpc>
                <a:spcPct val="80000"/>
              </a:lnSpc>
            </a:pPr>
            <a:endParaRPr lang="en-GB" sz="18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sr-Latn-CS" sz="1800" b="1" u="sng"/>
              <a:t>Prefiksi: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sr-Latn-CS" sz="1800"/>
              <a:t>tebela (</a:t>
            </a:r>
            <a:r>
              <a:rPr lang="sr-Latn-CS" sz="1800" i="1"/>
              <a:t>Table</a:t>
            </a:r>
            <a:r>
              <a:rPr lang="sr-Latn-CS" sz="1800"/>
              <a:t>) – </a:t>
            </a:r>
            <a:r>
              <a:rPr lang="sr-Latn-CS" sz="1800" b="1" i="1"/>
              <a:t>tbl</a:t>
            </a:r>
            <a:r>
              <a:rPr lang="sr-Latn-CS" sz="1800" b="1"/>
              <a:t>,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sr-Latn-CS" sz="1800"/>
              <a:t>upiti  (</a:t>
            </a:r>
            <a:r>
              <a:rPr lang="sr-Latn-CS" sz="1800" i="1"/>
              <a:t>Query</a:t>
            </a:r>
            <a:r>
              <a:rPr lang="sr-Latn-CS" sz="1800"/>
              <a:t>) – </a:t>
            </a:r>
            <a:r>
              <a:rPr lang="sr-Latn-CS" sz="1800" b="1" i="1"/>
              <a:t>qry</a:t>
            </a:r>
            <a:r>
              <a:rPr lang="sr-Latn-CS" sz="1800" b="1"/>
              <a:t>,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sr-Latn-CS" sz="1800"/>
              <a:t>forme (</a:t>
            </a:r>
            <a:r>
              <a:rPr lang="sr-Latn-CS" sz="1800" i="1"/>
              <a:t>Form</a:t>
            </a:r>
            <a:r>
              <a:rPr lang="sr-Latn-CS" sz="1800"/>
              <a:t>) – </a:t>
            </a:r>
            <a:r>
              <a:rPr lang="sr-Latn-CS" sz="1800" b="1" i="1"/>
              <a:t>frm</a:t>
            </a:r>
            <a:r>
              <a:rPr lang="sr-Latn-CS" sz="1800" b="1"/>
              <a:t>,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sr-Latn-CS" sz="1800"/>
              <a:t>izvještaji  (</a:t>
            </a:r>
            <a:r>
              <a:rPr lang="sr-Latn-CS" sz="1800" i="1"/>
              <a:t>Report</a:t>
            </a:r>
            <a:r>
              <a:rPr lang="sr-Latn-CS" sz="1800"/>
              <a:t>) – </a:t>
            </a:r>
            <a:r>
              <a:rPr lang="sr-Latn-CS" sz="1800" b="1" i="1"/>
              <a:t>rpt</a:t>
            </a:r>
            <a:r>
              <a:rPr lang="sr-Latn-CS" sz="1800" b="1"/>
              <a:t>,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sr-Latn-CS" sz="1800"/>
              <a:t>makro (</a:t>
            </a:r>
            <a:r>
              <a:rPr lang="sr-Latn-CS" sz="1800" i="1"/>
              <a:t>Macro</a:t>
            </a:r>
            <a:r>
              <a:rPr lang="sr-Latn-CS" sz="1800"/>
              <a:t>) – </a:t>
            </a:r>
            <a:r>
              <a:rPr lang="sr-Latn-CS" sz="1800" b="1" i="1"/>
              <a:t>mcr</a:t>
            </a:r>
            <a:r>
              <a:rPr lang="sr-Latn-CS" sz="1800" b="1"/>
              <a:t>,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sr-Latn-CS" sz="1800"/>
              <a:t>stranica (</a:t>
            </a:r>
            <a:r>
              <a:rPr lang="sr-Latn-CS" sz="1800" i="1"/>
              <a:t>DataAccessPage</a:t>
            </a:r>
            <a:r>
              <a:rPr lang="sr-Latn-CS" sz="1800"/>
              <a:t>) – </a:t>
            </a:r>
            <a:r>
              <a:rPr lang="sr-Latn-CS" sz="1800" b="1" i="1"/>
              <a:t>dap</a:t>
            </a:r>
            <a:r>
              <a:rPr lang="sr-Latn-CS" sz="1800" b="1"/>
              <a:t>,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sr-Latn-CS" sz="1800"/>
              <a:t>moduo (</a:t>
            </a:r>
            <a:r>
              <a:rPr lang="sr-Latn-CS" sz="1800" i="1"/>
              <a:t>Module</a:t>
            </a:r>
            <a:r>
              <a:rPr lang="sr-Latn-CS" sz="1800"/>
              <a:t>) – </a:t>
            </a:r>
            <a:r>
              <a:rPr lang="sr-Latn-CS" sz="1800" b="1" i="1"/>
              <a:t>bas</a:t>
            </a:r>
            <a:r>
              <a:rPr lang="sr-Latn-CS" sz="1800"/>
              <a:t>.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3680-3EE2-40E0-A628-AF6A1059E5B3}" type="slidenum">
              <a:rPr lang="en-US"/>
              <a:pPr/>
              <a:t>14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sr-Latn-CS" sz="2400" b="1" u="sng"/>
              <a:t>OTVARANJE OBJEKATA</a:t>
            </a:r>
            <a:endParaRPr lang="en-US" sz="2400" b="1" u="sng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sr-Latn-CS" sz="1000"/>
              <a:t>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sr-Latn-CS" sz="2000"/>
              <a:t>Objeti </a:t>
            </a:r>
            <a:r>
              <a:rPr lang="sr-Latn-CS" sz="2000" i="1"/>
              <a:t>Access</a:t>
            </a:r>
            <a:r>
              <a:rPr lang="sr-Latn-CS" sz="2000"/>
              <a:t> DB se mogu otvoriti u dva osnovna prikaza:</a:t>
            </a:r>
            <a:endParaRPr lang="en-GB" sz="20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GB" sz="2000" b="1"/>
              <a:t>1.</a:t>
            </a:r>
            <a:r>
              <a:rPr lang="en-GB" sz="2000" b="1" i="1"/>
              <a:t> </a:t>
            </a:r>
            <a:r>
              <a:rPr lang="en-GB" sz="2000" b="1" i="1" u="sng"/>
              <a:t>Design </a:t>
            </a:r>
            <a:r>
              <a:rPr lang="sr-Latn-CS" sz="2000" b="1" i="1" u="sng"/>
              <a:t>View </a:t>
            </a:r>
            <a:r>
              <a:rPr lang="sr-Latn-CS" sz="2000" u="sng"/>
              <a:t>(dizajn prikaz)</a:t>
            </a:r>
            <a:r>
              <a:rPr lang="en-US" sz="2000"/>
              <a:t> -</a:t>
            </a:r>
            <a:r>
              <a:rPr lang="en-GB" sz="2000"/>
              <a:t> prikaz za kreiranje </a:t>
            </a:r>
            <a:r>
              <a:rPr lang="sr-Latn-CS" sz="2000"/>
              <a:t>i </a:t>
            </a:r>
            <a:r>
              <a:rPr lang="en-GB" sz="2000"/>
              <a:t>modifikaciju, odnosno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GB" sz="2000"/>
              <a:t>za dizajniranje </a:t>
            </a:r>
            <a:r>
              <a:rPr lang="sr-Latn-CS" sz="2000"/>
              <a:t>objekta</a:t>
            </a:r>
            <a:r>
              <a:rPr lang="en-US" sz="2000"/>
              <a:t>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10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/>
              <a:t>Kreiranje novog objekta:</a:t>
            </a:r>
            <a:endParaRPr lang="sr-Latn-CS" sz="2000"/>
          </a:p>
          <a:p>
            <a:pPr marL="609600" indent="-609600">
              <a:lnSpc>
                <a:spcPct val="80000"/>
              </a:lnSpc>
            </a:pPr>
            <a:r>
              <a:rPr lang="sr-Latn-CS" sz="2000">
                <a:solidFill>
                  <a:srgbClr val="C0C0C0"/>
                </a:solidFill>
              </a:rPr>
              <a:t>(LTMx1)</a:t>
            </a:r>
            <a:r>
              <a:rPr lang="sr-Latn-CS" sz="2000"/>
              <a:t> tip objekta</a:t>
            </a:r>
            <a:r>
              <a:rPr lang="en-US" sz="2000"/>
              <a:t> </a:t>
            </a:r>
            <a:r>
              <a:rPr lang="en-US" sz="2000">
                <a:solidFill>
                  <a:srgbClr val="FF3300"/>
                </a:solidFill>
              </a:rPr>
              <a:t>(npr. </a:t>
            </a:r>
            <a:r>
              <a:rPr lang="en-US" sz="2000" i="1">
                <a:solidFill>
                  <a:srgbClr val="FF3300"/>
                </a:solidFill>
              </a:rPr>
              <a:t>Tables</a:t>
            </a:r>
            <a:r>
              <a:rPr lang="en-US" sz="2000">
                <a:solidFill>
                  <a:srgbClr val="FF3300"/>
                </a:solidFill>
              </a:rPr>
              <a:t>)</a:t>
            </a:r>
            <a:r>
              <a:rPr lang="sr-Latn-CS" sz="2000"/>
              <a:t>, </a:t>
            </a:r>
            <a:r>
              <a:rPr lang="sr-Latn-CS" sz="2000" i="1"/>
              <a:t>New</a:t>
            </a:r>
            <a:r>
              <a:rPr lang="sr-Latn-CS" sz="2000"/>
              <a:t>, </a:t>
            </a:r>
            <a:r>
              <a:rPr lang="sr-Latn-CS" sz="2000" i="1"/>
              <a:t>Design View</a:t>
            </a:r>
            <a:endParaRPr lang="en-US" sz="2000" i="1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/>
              <a:t>Otvaranje postoje</a:t>
            </a:r>
            <a:r>
              <a:rPr lang="sr-Latn-CS" sz="2000"/>
              <a:t>ćeg objekta</a:t>
            </a:r>
            <a:r>
              <a:rPr lang="sr-Latn-CS" sz="2000" i="1"/>
              <a:t> u design </a:t>
            </a:r>
            <a:r>
              <a:rPr lang="sr-Latn-CS" sz="2000"/>
              <a:t>prikazu:</a:t>
            </a:r>
          </a:p>
          <a:p>
            <a:pPr marL="609600" indent="-609600">
              <a:lnSpc>
                <a:spcPct val="80000"/>
              </a:lnSpc>
            </a:pPr>
            <a:r>
              <a:rPr lang="sr-Latn-CS" sz="2000">
                <a:solidFill>
                  <a:srgbClr val="C0C0C0"/>
                </a:solidFill>
              </a:rPr>
              <a:t>(LTMx1)</a:t>
            </a:r>
            <a:r>
              <a:rPr lang="sr-Latn-CS" sz="2000"/>
              <a:t> na postojeći objekat, </a:t>
            </a:r>
            <a:r>
              <a:rPr lang="sr-Latn-CS" sz="2000" i="1"/>
              <a:t>Design View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GB" sz="20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GB" sz="2000" b="1"/>
              <a:t>2. </a:t>
            </a:r>
            <a:r>
              <a:rPr lang="en-GB" sz="2000" b="1" u="sng"/>
              <a:t>Prikaz </a:t>
            </a:r>
            <a:r>
              <a:rPr lang="sr-Latn-CS" sz="2000" b="1" u="sng"/>
              <a:t>sa podacima</a:t>
            </a:r>
            <a:r>
              <a:rPr lang="sr-Latn-CS" sz="2000"/>
              <a:t> - </a:t>
            </a:r>
            <a:r>
              <a:rPr lang="en-GB" sz="2000"/>
              <a:t>za unos, </a:t>
            </a:r>
            <a:r>
              <a:rPr lang="sr-Latn-CS" sz="2000"/>
              <a:t>modifikovanje, brisanje, </a:t>
            </a:r>
            <a:r>
              <a:rPr lang="en-GB" sz="2000"/>
              <a:t>pregledanje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sr-Latn-CS" sz="2000"/>
              <a:t>i štampanje </a:t>
            </a:r>
            <a:r>
              <a:rPr lang="en-GB" sz="2000"/>
              <a:t>podata</a:t>
            </a:r>
            <a:r>
              <a:rPr lang="sr-Latn-CS" sz="2000"/>
              <a:t>.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sr-Latn-CS" sz="2000"/>
              <a:t>Ovaj prikaz ima različite oblike za pojedine tipove objekata: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sr-Latn-CS" sz="2000"/>
              <a:t>Za tabele: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 i="1"/>
              <a:t>	</a:t>
            </a:r>
            <a:r>
              <a:rPr lang="sr-Latn-CS" sz="2000" b="1" i="1"/>
              <a:t>Datasheet</a:t>
            </a:r>
            <a:r>
              <a:rPr lang="sr-Latn-CS" sz="2000" b="1"/>
              <a:t> </a:t>
            </a:r>
            <a:r>
              <a:rPr lang="sr-Latn-CS" sz="2000" b="1" i="1"/>
              <a:t>View </a:t>
            </a:r>
            <a:r>
              <a:rPr lang="sr-Latn-CS" sz="2000"/>
              <a:t>(tabelarni prikaz) - prikaz sa podacim, u okviru kojeg mogu da se uređuju polja, pretražuju, dodaj, mijenjaju i brišu podaci</a:t>
            </a:r>
            <a:r>
              <a:rPr lang="en-US" sz="2000"/>
              <a:t>.</a:t>
            </a:r>
            <a:endParaRPr lang="sr-Latn-CS" sz="20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sr-Latn-CS" sz="2000"/>
              <a:t>Za forme: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 i="1"/>
              <a:t>	</a:t>
            </a:r>
            <a:r>
              <a:rPr lang="sr-Latn-CS" sz="2000" b="1" i="1"/>
              <a:t>Form</a:t>
            </a:r>
            <a:r>
              <a:rPr lang="sr-Latn-CS" sz="2000" b="1"/>
              <a:t> </a:t>
            </a:r>
            <a:r>
              <a:rPr lang="sr-Latn-CS" sz="2000" b="1" i="1"/>
              <a:t>View </a:t>
            </a:r>
            <a:r>
              <a:rPr lang="sr-Latn-CS" sz="2000"/>
              <a:t>(form prikaz) - za unošenje, modifikovanje, brisanje podataka u tabelama, za pregled i pretraživnje podataka</a:t>
            </a:r>
            <a:r>
              <a:rPr lang="en-US" sz="2000"/>
              <a:t>.</a:t>
            </a:r>
            <a:endParaRPr lang="sr-Latn-CS" sz="20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sr-Latn-CS" sz="2000"/>
              <a:t>Za izvještaje: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 i="1"/>
              <a:t>	</a:t>
            </a:r>
            <a:r>
              <a:rPr lang="sr-Latn-CS" sz="2000" b="1" i="1"/>
              <a:t>PrintPreview</a:t>
            </a:r>
            <a:r>
              <a:rPr lang="sr-Latn-CS" sz="2000"/>
              <a:t> - za pregled i štampanje izvještaja</a:t>
            </a:r>
            <a:r>
              <a:rPr lang="en-US" sz="200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2047-B0BC-4BD4-BA6D-B4938EEE7ACF}" type="slidenum">
              <a:rPr lang="en-US"/>
              <a:pPr/>
              <a:t>15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"/>
            <a:ext cx="7772400" cy="576263"/>
          </a:xfrm>
        </p:spPr>
        <p:txBody>
          <a:bodyPr/>
          <a:lstStyle/>
          <a:p>
            <a:r>
              <a:rPr lang="en-US" sz="2800" b="1" u="sng"/>
              <a:t>Tabete (</a:t>
            </a:r>
            <a:r>
              <a:rPr lang="en-US" sz="2800" b="1" i="1" u="sng"/>
              <a:t>Tables</a:t>
            </a:r>
            <a:r>
              <a:rPr lang="en-US" sz="3200" b="1" u="sng"/>
              <a:t>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762000"/>
            <a:ext cx="8642350" cy="2667000"/>
          </a:xfrm>
        </p:spPr>
        <p:txBody>
          <a:bodyPr/>
          <a:lstStyle/>
          <a:p>
            <a:pPr marL="609600" indent="-609600" algn="l">
              <a:lnSpc>
                <a:spcPct val="80000"/>
              </a:lnSpc>
            </a:pPr>
            <a:r>
              <a:rPr lang="sr-Latn-CS" sz="2400" b="1" u="sng"/>
              <a:t>Struktura tabele</a:t>
            </a:r>
          </a:p>
          <a:p>
            <a:pPr marL="609600" indent="-609600" algn="l">
              <a:lnSpc>
                <a:spcPct val="80000"/>
              </a:lnSpc>
            </a:pPr>
            <a:r>
              <a:rPr lang="sr-Latn-CS" sz="1800"/>
              <a:t>U </a:t>
            </a:r>
            <a:r>
              <a:rPr lang="sr-Latn-CS" sz="1800" i="1"/>
              <a:t>Access</a:t>
            </a:r>
            <a:r>
              <a:rPr lang="sr-Latn-CS" sz="1800"/>
              <a:t> DB, informacije (podaci) se skladište (čuvaju) u tabelama. </a:t>
            </a:r>
          </a:p>
          <a:p>
            <a:pPr marL="609600" indent="-609600" algn="l">
              <a:lnSpc>
                <a:spcPct val="80000"/>
              </a:lnSpc>
            </a:pPr>
            <a:r>
              <a:rPr lang="sr-Latn-CS" sz="1800" i="1"/>
              <a:t>Access</a:t>
            </a:r>
            <a:r>
              <a:rPr lang="sr-Latn-CS" sz="1800"/>
              <a:t> DB pripadaju relacionom modelu, koji koji se oslanja na </a:t>
            </a:r>
            <a:r>
              <a:rPr lang="sl-SI" sz="1800"/>
              <a:t> više tabela koje se</a:t>
            </a:r>
            <a:endParaRPr lang="en-US" sz="1800"/>
          </a:p>
          <a:p>
            <a:pPr marL="609600" indent="-609600" algn="l">
              <a:lnSpc>
                <a:spcPct val="80000"/>
              </a:lnSpc>
            </a:pPr>
            <a:r>
              <a:rPr lang="sl-SI" sz="1800"/>
              <a:t>među sobom povezuju.</a:t>
            </a:r>
          </a:p>
          <a:p>
            <a:pPr marL="609600" indent="-609600" algn="l">
              <a:lnSpc>
                <a:spcPct val="80000"/>
              </a:lnSpc>
            </a:pPr>
            <a:r>
              <a:rPr lang="sl-SI" sz="1800"/>
              <a:t>Skladištenje (čuvanje) podataka u </a:t>
            </a:r>
            <a:r>
              <a:rPr lang="sl-SI" sz="1800" i="1"/>
              <a:t>Access</a:t>
            </a:r>
            <a:r>
              <a:rPr lang="sl-SI" sz="1800"/>
              <a:t> tabelama je organizovano po:</a:t>
            </a:r>
            <a:endParaRPr lang="sl-SI" sz="1800" b="1"/>
          </a:p>
          <a:p>
            <a:pPr marL="609600" indent="-609600" algn="l">
              <a:lnSpc>
                <a:spcPct val="80000"/>
              </a:lnSpc>
            </a:pPr>
            <a:r>
              <a:rPr lang="en-US" sz="2000" b="1"/>
              <a:t>KOLONAMA</a:t>
            </a:r>
            <a:r>
              <a:rPr lang="sl-SI" sz="2000" b="1"/>
              <a:t>, </a:t>
            </a:r>
            <a:r>
              <a:rPr lang="sl-SI" sz="2000"/>
              <a:t>koje se nazivaju</a:t>
            </a:r>
            <a:r>
              <a:rPr lang="sl-SI" sz="2000" b="1"/>
              <a:t> </a:t>
            </a:r>
            <a:r>
              <a:rPr lang="en-US" sz="2000" b="1" u="sng"/>
              <a:t>POLJA</a:t>
            </a:r>
            <a:r>
              <a:rPr lang="sl-SI" sz="2000" b="1"/>
              <a:t> </a:t>
            </a:r>
            <a:r>
              <a:rPr lang="sl-SI" sz="2000"/>
              <a:t>tabele i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2000" b="1"/>
              <a:t>VRSTAMA</a:t>
            </a:r>
            <a:r>
              <a:rPr lang="sl-SI" sz="2000" b="1"/>
              <a:t>  </a:t>
            </a:r>
            <a:r>
              <a:rPr lang="sl-SI" sz="2000"/>
              <a:t>ili redovima, koji se nazivaju </a:t>
            </a:r>
            <a:r>
              <a:rPr lang="en-US" sz="2000" b="1" u="sng"/>
              <a:t>ZAPISI</a:t>
            </a:r>
            <a:r>
              <a:rPr lang="en-US" sz="2000" b="1"/>
              <a:t> </a:t>
            </a:r>
            <a:r>
              <a:rPr lang="sl-SI" sz="2000"/>
              <a:t>tabele i </a:t>
            </a:r>
          </a:p>
          <a:p>
            <a:pPr marL="609600" indent="-609600" algn="l">
              <a:lnSpc>
                <a:spcPct val="80000"/>
              </a:lnSpc>
            </a:pPr>
            <a:endParaRPr lang="en-US" sz="1000" b="1"/>
          </a:p>
          <a:p>
            <a:pPr marL="609600" indent="-609600" algn="l">
              <a:lnSpc>
                <a:spcPct val="80000"/>
              </a:lnSpc>
            </a:pPr>
            <a:r>
              <a:rPr lang="sr-Latn-CS" sz="1800" b="1"/>
              <a:t>Svaka tabela ima ime</a:t>
            </a:r>
            <a:r>
              <a:rPr lang="sr-Latn-CS" sz="1800"/>
              <a:t>. Subjekti tabele, po pravilu, određuju ime tabele.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1765300" y="3713163"/>
          <a:ext cx="5229225" cy="2638425"/>
        </p:xfrm>
        <a:graphic>
          <a:graphicData uri="http://schemas.openxmlformats.org/presentationml/2006/ole">
            <p:oleObj spid="_x0000_s22534" r:id="rId3" imgW="5229955" imgH="2638095" progId="Unknown">
              <p:embed/>
            </p:oleObj>
          </a:graphicData>
        </a:graphic>
      </p:graphicFrame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703388" y="3702050"/>
            <a:ext cx="5310187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2605088" y="3686175"/>
            <a:ext cx="41735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V="1">
            <a:off x="2595563" y="3686175"/>
            <a:ext cx="0" cy="422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V="1">
            <a:off x="3479800" y="3686175"/>
            <a:ext cx="0" cy="422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V="1">
            <a:off x="4476750" y="3683000"/>
            <a:ext cx="0" cy="423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V="1">
            <a:off x="5321300" y="3686175"/>
            <a:ext cx="0" cy="422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 flipV="1">
            <a:off x="6111875" y="3683000"/>
            <a:ext cx="0" cy="423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4006850" y="3441700"/>
            <a:ext cx="927100" cy="2524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sl-SI" sz="1100" b="1" u="sng"/>
              <a:t>Polja</a:t>
            </a:r>
            <a:endParaRPr 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V="1">
            <a:off x="1589088" y="4329113"/>
            <a:ext cx="0" cy="17637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 flipH="1">
            <a:off x="1589088" y="4525963"/>
            <a:ext cx="355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H="1">
            <a:off x="1589088" y="4329113"/>
            <a:ext cx="355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flipH="1">
            <a:off x="1589088" y="4730750"/>
            <a:ext cx="3556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H="1">
            <a:off x="1589088" y="4945063"/>
            <a:ext cx="355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 flipH="1">
            <a:off x="1589088" y="5149850"/>
            <a:ext cx="3556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 flipH="1">
            <a:off x="1589088" y="5365750"/>
            <a:ext cx="3556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685800" y="4576763"/>
            <a:ext cx="792163" cy="3222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sl-SI" sz="1100" b="1" u="sng"/>
              <a:t>Zapisi</a:t>
            </a:r>
            <a:endParaRPr lang="en-US"/>
          </a:p>
        </p:txBody>
      </p:sp>
      <p:sp>
        <p:nvSpPr>
          <p:cNvPr id="22552" name="Line 24"/>
          <p:cNvSpPr>
            <a:spLocks noChangeShapeType="1"/>
          </p:cNvSpPr>
          <p:nvPr/>
        </p:nvSpPr>
        <p:spPr bwMode="auto">
          <a:xfrm flipV="1">
            <a:off x="2251075" y="3651250"/>
            <a:ext cx="0" cy="211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1838325" y="3352800"/>
            <a:ext cx="854075" cy="2524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1100" b="1" u="sng"/>
              <a:t>Ime tabele</a:t>
            </a:r>
            <a:endParaRPr lang="en-US"/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>
            <a:off x="6637338" y="4044950"/>
            <a:ext cx="0" cy="176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 flipH="1">
            <a:off x="6637338" y="4108450"/>
            <a:ext cx="320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7021513" y="4002088"/>
            <a:ext cx="720725" cy="457200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1100" b="1"/>
              <a:t>Nazivi</a:t>
            </a:r>
          </a:p>
          <a:p>
            <a:pPr algn="ctr" eaLnBrk="1" hangingPunct="1"/>
            <a:r>
              <a:rPr lang="en-US" sz="1100" b="1"/>
              <a:t>polja</a:t>
            </a:r>
            <a:endParaRPr lang="en-US"/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0" y="2109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5551-6B78-43AB-95C5-762E030C75FD}" type="slidenum">
              <a:rPr lang="en-US"/>
              <a:pPr/>
              <a:t>16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404813"/>
            <a:ext cx="8740775" cy="61198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r-FR" sz="2400" b="1" u="sng"/>
              <a:t>Zapise (</a:t>
            </a:r>
            <a:r>
              <a:rPr lang="fr-FR" sz="2400" b="1" i="1" u="sng"/>
              <a:t>records</a:t>
            </a:r>
            <a:r>
              <a:rPr lang="fr-FR" sz="2400" b="1" u="sng"/>
              <a:t>)</a:t>
            </a:r>
            <a:r>
              <a:rPr lang="fr-FR" sz="2000" b="1"/>
              <a:t> </a:t>
            </a:r>
            <a:r>
              <a:rPr lang="sr-Latn-CS" sz="2000"/>
              <a:t>čine svi podaci o jednom</a:t>
            </a:r>
            <a:r>
              <a:rPr lang="en-US" sz="2000"/>
              <a:t> </a:t>
            </a:r>
            <a:r>
              <a:rPr lang="sr-Latn-CS" sz="2000"/>
              <a:t>elementu-</a:t>
            </a:r>
            <a:r>
              <a:rPr lang="en-US" sz="2000"/>
              <a:t>s</a:t>
            </a:r>
            <a:r>
              <a:rPr lang="sr-Latn-CS" sz="2000"/>
              <a:t>ubjekt</a:t>
            </a:r>
            <a:r>
              <a:rPr lang="en-US" sz="2000"/>
              <a:t>u </a:t>
            </a:r>
            <a:r>
              <a:rPr lang="sr-Latn-CS" sz="2000"/>
              <a:t>tabele.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000">
                <a:solidFill>
                  <a:srgbClr val="0066FF"/>
                </a:solidFill>
              </a:rPr>
              <a:t>Npr., u tabeli Studenti, element-subjekt je svaki student u tabeli. Svaki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000">
                <a:solidFill>
                  <a:srgbClr val="0066FF"/>
                </a:solidFill>
              </a:rPr>
              <a:t>student ima svoj zapis. </a:t>
            </a:r>
          </a:p>
          <a:p>
            <a:pPr>
              <a:lnSpc>
                <a:spcPct val="90000"/>
              </a:lnSpc>
              <a:buFontTx/>
              <a:buNone/>
            </a:pPr>
            <a:endParaRPr lang="sr-Latn-CS" sz="1000" b="1" u="sng">
              <a:solidFill>
                <a:srgbClr val="0066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400" b="1" u="sng"/>
              <a:t>Polja </a:t>
            </a:r>
            <a:r>
              <a:rPr lang="sr-Latn-CS" sz="2400" u="sng"/>
              <a:t>(</a:t>
            </a:r>
            <a:r>
              <a:rPr lang="sr-Latn-CS" sz="2400" b="1" i="1" u="sng"/>
              <a:t>fields</a:t>
            </a:r>
            <a:r>
              <a:rPr lang="sr-Latn-CS" sz="2400" u="sng"/>
              <a:t>)</a:t>
            </a:r>
            <a:r>
              <a:rPr lang="sr-Latn-CS"/>
              <a:t> </a:t>
            </a:r>
            <a:r>
              <a:rPr lang="sr-Latn-CS" sz="2000"/>
              <a:t>su </a:t>
            </a:r>
            <a:r>
              <a:rPr lang="en-US" sz="2000"/>
              <a:t>podaci iste vrste (</a:t>
            </a:r>
            <a:r>
              <a:rPr lang="sr-Latn-CS" sz="2000"/>
              <a:t>atributi</a:t>
            </a:r>
            <a:r>
              <a:rPr lang="en-US" sz="2000"/>
              <a:t>)</a:t>
            </a:r>
            <a:r>
              <a:rPr lang="sr-Latn-CS" sz="2000"/>
              <a:t> </a:t>
            </a:r>
            <a:r>
              <a:rPr lang="en-US" sz="2000"/>
              <a:t>za sve </a:t>
            </a:r>
            <a:r>
              <a:rPr lang="sr-Latn-CS" sz="2000"/>
              <a:t>elemenat</a:t>
            </a:r>
            <a:r>
              <a:rPr lang="en-US" sz="2000"/>
              <a:t>e</a:t>
            </a:r>
            <a:r>
              <a:rPr lang="sr-Latn-CS" sz="2000"/>
              <a:t>-subjekat</a:t>
            </a:r>
            <a:r>
              <a:rPr lang="en-US" sz="2000"/>
              <a:t>e</a:t>
            </a:r>
            <a:endParaRPr lang="sr-Latn-CS" sz="20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t</a:t>
            </a:r>
            <a:r>
              <a:rPr lang="sr-Latn-CS" sz="2000"/>
              <a:t>abele</a:t>
            </a:r>
            <a:r>
              <a:rPr lang="en-US" sz="2000"/>
              <a:t>, odnosno za sve zapise tabele. </a:t>
            </a:r>
            <a:endParaRPr lang="sr-Latn-CS" sz="2000"/>
          </a:p>
          <a:p>
            <a:pPr>
              <a:lnSpc>
                <a:spcPct val="90000"/>
              </a:lnSpc>
              <a:buFontTx/>
              <a:buNone/>
            </a:pPr>
            <a:endParaRPr lang="sr-Latn-CS" sz="100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sr-Latn-CS" sz="2000"/>
              <a:t>Svako polje ima </a:t>
            </a:r>
            <a:r>
              <a:rPr lang="sr-Latn-CS" sz="2400" b="1" u="sng"/>
              <a:t>ime</a:t>
            </a:r>
            <a:r>
              <a:rPr lang="sr-Latn-CS" sz="200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r-Latn-CS" sz="2000"/>
              <a:t>Uobičajeno, ime polja opisuje vrst</a:t>
            </a:r>
            <a:r>
              <a:rPr lang="en-US" sz="2000"/>
              <a:t>u</a:t>
            </a:r>
            <a:r>
              <a:rPr lang="sr-Latn-CS" sz="2000"/>
              <a:t> podataka u polju.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sr-Latn-CS" sz="1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r-Latn-CS" sz="2000"/>
              <a:t>Svako polje sadrži određenu vrstu (tip) podataka za sve elemente-subjekte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r-Latn-CS" sz="2000"/>
              <a:t>tabele.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r-Latn-CS" sz="2000"/>
              <a:t>Za svako polje se definiše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sr-Latn-CS" sz="2000"/>
              <a:t> </a:t>
            </a:r>
            <a:r>
              <a:rPr lang="sr-Latn-CS" sz="2400" b="1" u="sng"/>
              <a:t>tip podataka</a:t>
            </a:r>
            <a:r>
              <a:rPr lang="sr-Latn-CS" sz="2000"/>
              <a:t>: tekst, broj, datum/vrijeme...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r-Latn-CS" sz="2000"/>
              <a:t>i podese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sr-Latn-CS" sz="2000" b="1"/>
              <a:t> </a:t>
            </a:r>
            <a:r>
              <a:rPr lang="sr-Latn-CS" sz="2400" b="1" u="sng"/>
              <a:t>svojstva polja</a:t>
            </a:r>
            <a:r>
              <a:rPr lang="sr-Latn-CS" sz="2000"/>
              <a:t>: veličina, format, ...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D6BB-4B7E-4F1F-B430-2E26AFD5E2D6}" type="slidenum">
              <a:rPr lang="en-US"/>
              <a:pPr/>
              <a:t>17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411163"/>
          </a:xfrm>
        </p:spPr>
        <p:txBody>
          <a:bodyPr/>
          <a:lstStyle/>
          <a:p>
            <a:r>
              <a:rPr lang="sr-Latn-CS" sz="2800" b="1" u="sng"/>
              <a:t>Polje primarnog ključa</a:t>
            </a:r>
            <a:endParaRPr lang="en-US" sz="2800" b="1" u="sng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91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r-Latn-CS" sz="2000"/>
              <a:t>U svakoj tabeli mora postojati polje čija je vrijednost jedinstvena, različita,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/>
              <a:t>za svaki zapis (za svaki element-subjekt). </a:t>
            </a:r>
          </a:p>
          <a:p>
            <a:pPr>
              <a:lnSpc>
                <a:spcPct val="80000"/>
              </a:lnSpc>
              <a:buFontTx/>
              <a:buNone/>
            </a:pPr>
            <a:endParaRPr lang="sr-Latn-CS" sz="10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>
                <a:solidFill>
                  <a:srgbClr val="0066FF"/>
                </a:solidFill>
              </a:rPr>
              <a:t>Npr. u tabeli “Studenti”, zapisi su jednoznačno određeni</a:t>
            </a:r>
            <a:r>
              <a:rPr lang="en-US" sz="2000">
                <a:solidFill>
                  <a:srgbClr val="0066FF"/>
                </a:solidFill>
              </a:rPr>
              <a:t> </a:t>
            </a:r>
            <a:r>
              <a:rPr lang="sr-Latn-CS" sz="2000">
                <a:solidFill>
                  <a:srgbClr val="0066FF"/>
                </a:solidFill>
              </a:rPr>
              <a:t>(adresirani)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>
                <a:solidFill>
                  <a:srgbClr val="0066FF"/>
                </a:solidFill>
              </a:rPr>
              <a:t>podatkom iz polja </a:t>
            </a:r>
            <a:r>
              <a:rPr lang="sr-Latn-CS" sz="2000" b="1" u="sng">
                <a:solidFill>
                  <a:srgbClr val="0066FF"/>
                </a:solidFill>
              </a:rPr>
              <a:t>broj indeksa</a:t>
            </a:r>
            <a:r>
              <a:rPr lang="sr-Latn-CS" sz="2000">
                <a:solidFill>
                  <a:srgbClr val="0066FF"/>
                </a:solidFill>
              </a:rPr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>
                <a:solidFill>
                  <a:srgbClr val="0066FF"/>
                </a:solidFill>
              </a:rPr>
              <a:t>Taj podatak se pojavljuje samo u tom polju tog zapisa. Ne može se pojaviti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>
                <a:solidFill>
                  <a:srgbClr val="0066FF"/>
                </a:solidFill>
              </a:rPr>
              <a:t>ni</a:t>
            </a:r>
            <a:r>
              <a:rPr lang="en-US" sz="2000">
                <a:solidFill>
                  <a:srgbClr val="0066FF"/>
                </a:solidFill>
              </a:rPr>
              <a:t> </a:t>
            </a:r>
            <a:r>
              <a:rPr lang="sr-Latn-CS" sz="2000">
                <a:solidFill>
                  <a:srgbClr val="0066FF"/>
                </a:solidFill>
              </a:rPr>
              <a:t>u jednom drugom zapisu.</a:t>
            </a:r>
            <a:endParaRPr lang="en-US" sz="2000">
              <a:solidFill>
                <a:srgbClr val="0066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sr-Latn-CS" sz="1000">
              <a:solidFill>
                <a:srgbClr val="0066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/>
              <a:t>Takvo polje, koja jednoznačno određuje svaki zapis u tabeli, </a:t>
            </a:r>
            <a:r>
              <a:rPr lang="en-US" sz="2000"/>
              <a:t>o</a:t>
            </a:r>
            <a:r>
              <a:rPr lang="sr-Latn-CS" sz="2000"/>
              <a:t>dabira se za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400" b="1"/>
              <a:t>polje primarnog ključa</a:t>
            </a:r>
            <a:r>
              <a:rPr lang="sr-Latn-CS" sz="2400"/>
              <a:t> (</a:t>
            </a:r>
            <a:r>
              <a:rPr lang="sr-Latn-CS" sz="2400" b="1" i="1"/>
              <a:t>Primary Key</a:t>
            </a:r>
            <a:r>
              <a:rPr lang="sr-Latn-CS" sz="2400"/>
              <a:t>)</a:t>
            </a:r>
            <a:r>
              <a:rPr lang="sr-Latn-CS" sz="2000"/>
              <a:t> tabele. </a:t>
            </a:r>
          </a:p>
          <a:p>
            <a:pPr>
              <a:lnSpc>
                <a:spcPct val="80000"/>
              </a:lnSpc>
              <a:buFontTx/>
              <a:buNone/>
            </a:pPr>
            <a:endParaRPr lang="sr-Latn-CS" sz="20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/>
              <a:t>Ponekad je potrebno više od jednog polja da bismo jednoznačno odredili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/>
              <a:t>svaki zapis u tabeli.</a:t>
            </a: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/>
              <a:t>Tada primarni ključ tabele (adresa zapisa) čine ta polja koja jednoznačno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/>
              <a:t>određuju svaki zapis u tabeli.</a:t>
            </a:r>
          </a:p>
          <a:p>
            <a:pPr>
              <a:lnSpc>
                <a:spcPct val="80000"/>
              </a:lnSpc>
              <a:buFontTx/>
              <a:buNone/>
            </a:pPr>
            <a:endParaRPr lang="sr-Latn-CS" sz="10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>
                <a:solidFill>
                  <a:srgbClr val="0066FF"/>
                </a:solidFill>
              </a:rPr>
              <a:t>Npr. u tabeli “Indeksi”, zapisi su jednoznačno određeni</a:t>
            </a:r>
            <a:r>
              <a:rPr lang="en-US" sz="2000">
                <a:solidFill>
                  <a:srgbClr val="0066FF"/>
                </a:solidFill>
              </a:rPr>
              <a:t> </a:t>
            </a:r>
            <a:r>
              <a:rPr lang="sr-Latn-CS" sz="2000">
                <a:solidFill>
                  <a:srgbClr val="0066FF"/>
                </a:solidFill>
              </a:rPr>
              <a:t>(adresirani)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>
                <a:solidFill>
                  <a:srgbClr val="0066FF"/>
                </a:solidFill>
              </a:rPr>
              <a:t>podacima iz dva polja: </a:t>
            </a:r>
            <a:r>
              <a:rPr lang="sr-Latn-CS" sz="2000" b="1">
                <a:solidFill>
                  <a:srgbClr val="0066FF"/>
                </a:solidFill>
              </a:rPr>
              <a:t>Broj indeksa</a:t>
            </a:r>
            <a:r>
              <a:rPr lang="sr-Latn-CS" sz="2000">
                <a:solidFill>
                  <a:srgbClr val="0066FF"/>
                </a:solidFill>
              </a:rPr>
              <a:t> i </a:t>
            </a:r>
            <a:r>
              <a:rPr lang="sr-Latn-CS" sz="2000" b="1">
                <a:solidFill>
                  <a:srgbClr val="0066FF"/>
                </a:solidFill>
              </a:rPr>
              <a:t>Naziv predmeta</a:t>
            </a:r>
            <a:r>
              <a:rPr lang="sr-Latn-CS" sz="2000">
                <a:solidFill>
                  <a:srgbClr val="0066FF"/>
                </a:solidFill>
              </a:rPr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AD2D-2BE4-4360-89DD-3B790CA0950E}" type="slidenum">
              <a:rPr lang="en-US"/>
              <a:pPr/>
              <a:t>18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/>
          <a:lstStyle/>
          <a:p>
            <a:r>
              <a:rPr lang="sr-Latn-CS" sz="2800" b="1" u="sng"/>
              <a:t>Otvaranje tabela</a:t>
            </a:r>
            <a:r>
              <a:rPr lang="sr-Latn-CS" sz="2800"/>
              <a:t> </a:t>
            </a:r>
            <a:endParaRPr lang="en-US" sz="28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4495800" cy="10668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sr-Latn-CS" sz="2000"/>
              <a:t>Tabele se mogu otvoriti u dva prikaza: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sr-Latn-CS" sz="2000" b="1" i="1"/>
              <a:t>1. Design View</a:t>
            </a:r>
            <a:r>
              <a:rPr lang="sr-Latn-CS" sz="2000"/>
              <a:t> (</a:t>
            </a:r>
            <a:r>
              <a:rPr lang="sr-Latn-CS" sz="2000" b="1"/>
              <a:t>dizajn prikaz)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sr-Latn-CS" sz="2000" b="1"/>
              <a:t>prikaz za kreiranje i modifikovanje. 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685800"/>
            <a:ext cx="3886200" cy="3390900"/>
          </a:xfrm>
          <a:prstGeom prst="rect">
            <a:avLst/>
          </a:prstGeom>
          <a:noFill/>
        </p:spPr>
      </p:pic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228600" y="3429000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sr-Latn-CS" sz="2000" b="1" i="1"/>
              <a:t>2. Datasheet View</a:t>
            </a:r>
            <a:r>
              <a:rPr lang="sr-Latn-CS" sz="2000"/>
              <a:t> (</a:t>
            </a:r>
            <a:r>
              <a:rPr lang="sr-Latn-CS" sz="2000" b="1"/>
              <a:t>tabelarni prikaz) 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sr-Latn-CS" sz="2000" b="1"/>
              <a:t>    prikaz za rad sa podacima</a:t>
            </a:r>
            <a:endParaRPr lang="sr-Latn-CS" sz="3200"/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114800"/>
            <a:ext cx="5076825" cy="2486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EF1C-12EE-4D5D-A412-DE2DEF60A94C}" type="slidenum">
              <a:rPr lang="en-US"/>
              <a:pPr/>
              <a:t>19</a:t>
            </a:fld>
            <a:endParaRPr 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/>
          <a:lstStyle/>
          <a:p>
            <a:r>
              <a:rPr lang="sr-Latn-CS" sz="2800" b="1" u="sng"/>
              <a:t>Kreiranje tabela</a:t>
            </a:r>
            <a:endParaRPr lang="en-US" sz="2800" b="1" u="sng"/>
          </a:p>
        </p:txBody>
      </p:sp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3962400" cy="2819400"/>
          </a:xfrm>
          <a:prstGeom prst="rect">
            <a:avLst/>
          </a:prstGeom>
          <a:noFill/>
        </p:spPr>
      </p:pic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4495800" y="685800"/>
            <a:ext cx="44196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u="sng"/>
              <a:t>Kreiranje tabel</a:t>
            </a:r>
            <a:r>
              <a:rPr lang="sr-Latn-CS" b="1" u="sng"/>
              <a:t>e</a:t>
            </a:r>
            <a:r>
              <a:rPr lang="en-US" b="1" u="sng"/>
              <a:t> u </a:t>
            </a:r>
            <a:r>
              <a:rPr lang="en-US" b="1" i="1" u="sng"/>
              <a:t>Design </a:t>
            </a:r>
            <a:r>
              <a:rPr lang="en-US" b="1" u="sng"/>
              <a:t>prikazu</a:t>
            </a:r>
            <a:r>
              <a:rPr lang="en-US" b="1"/>
              <a:t> </a:t>
            </a:r>
            <a:r>
              <a:rPr lang="en-US"/>
              <a:t>je osnovni</a:t>
            </a:r>
            <a:r>
              <a:rPr lang="sr-Latn-CS"/>
              <a:t>-</a:t>
            </a:r>
            <a:r>
              <a:rPr lang="en-US"/>
              <a:t>profesinalni na</a:t>
            </a:r>
            <a:r>
              <a:rPr lang="sr-Latn-CS"/>
              <a:t>či</a:t>
            </a:r>
            <a:r>
              <a:rPr lang="en-US"/>
              <a:t>n</a:t>
            </a:r>
            <a:r>
              <a:rPr lang="sr-Latn-CS"/>
              <a:t> kreiranja</a:t>
            </a:r>
            <a:r>
              <a:rPr lang="en-US"/>
              <a:t> tabela. </a:t>
            </a:r>
            <a:endParaRPr lang="sr-Latn-CS"/>
          </a:p>
          <a:p>
            <a:r>
              <a:rPr lang="en-US"/>
              <a:t>Ovaj prikaz nam omogu</a:t>
            </a:r>
            <a:r>
              <a:rPr lang="sr-Latn-CS"/>
              <a:t>ć</a:t>
            </a:r>
            <a:r>
              <a:rPr lang="en-US"/>
              <a:t>ava potpunu kontrolu nad izradom tabel</a:t>
            </a:r>
            <a:r>
              <a:rPr lang="sr-Latn-CS"/>
              <a:t>e (postavljanje </a:t>
            </a:r>
            <a:r>
              <a:rPr lang="en-US"/>
              <a:t> </a:t>
            </a:r>
            <a:r>
              <a:rPr lang="sr-Latn-CS"/>
              <a:t>p</a:t>
            </a:r>
            <a:r>
              <a:rPr lang="en-US"/>
              <a:t>olja,</a:t>
            </a:r>
            <a:r>
              <a:rPr lang="sr-Latn-CS"/>
              <a:t> odabir </a:t>
            </a:r>
            <a:r>
              <a:rPr lang="en-US"/>
              <a:t>tipa podataka</a:t>
            </a:r>
            <a:r>
              <a:rPr lang="sr-Latn-CS"/>
              <a:t>, definisanje </a:t>
            </a:r>
            <a:r>
              <a:rPr lang="en-US"/>
              <a:t>svojstava polja</a:t>
            </a:r>
            <a:r>
              <a:rPr lang="sr-Latn-CS"/>
              <a:t>,...), </a:t>
            </a:r>
          </a:p>
          <a:p>
            <a:r>
              <a:rPr lang="sr-Latn-CS"/>
              <a:t>kao </a:t>
            </a:r>
            <a:r>
              <a:rPr lang="en-US"/>
              <a:t>i </a:t>
            </a:r>
            <a:r>
              <a:rPr lang="sr-Latn-CS"/>
              <a:t>kasnije </a:t>
            </a:r>
            <a:r>
              <a:rPr lang="en-US"/>
              <a:t>modifikovanje </a:t>
            </a:r>
            <a:r>
              <a:rPr lang="sr-Latn-CS"/>
              <a:t>strukture tabele.</a:t>
            </a:r>
            <a:endParaRPr lang="en-US"/>
          </a:p>
          <a:p>
            <a:endParaRPr lang="en-US"/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152400" y="3581400"/>
            <a:ext cx="876300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000" b="1" u="sng"/>
              <a:t>Kreiranje tabela</a:t>
            </a:r>
            <a:r>
              <a:rPr lang="en-US"/>
              <a:t> u </a:t>
            </a:r>
            <a:r>
              <a:rPr lang="en-US" i="1"/>
              <a:t>Access</a:t>
            </a:r>
            <a:r>
              <a:rPr lang="en-US"/>
              <a:t>-u se sastoji iz više koraka, sljede</a:t>
            </a:r>
            <a:r>
              <a:rPr lang="sr-Latn-CS"/>
              <a:t>ć</a:t>
            </a:r>
            <a:r>
              <a:rPr lang="en-US"/>
              <a:t>eg</a:t>
            </a:r>
            <a:r>
              <a:rPr lang="sr-Latn-CS"/>
              <a:t> </a:t>
            </a:r>
            <a:r>
              <a:rPr lang="en-US"/>
              <a:t>redosljeda:</a:t>
            </a:r>
          </a:p>
          <a:p>
            <a:pPr marL="342900" indent="-342900"/>
            <a:r>
              <a:rPr lang="sr-Latn-CS"/>
              <a:t>1. Kreiranje svake tabele pojedinačno:</a:t>
            </a:r>
          </a:p>
          <a:p>
            <a:pPr marL="800100" lvl="1" indent="-342900">
              <a:buFont typeface="Arial" charset="0"/>
              <a:buChar char="–"/>
            </a:pPr>
            <a:r>
              <a:rPr lang="en-US"/>
              <a:t>Otvaranje nove tabele</a:t>
            </a:r>
            <a:r>
              <a:rPr lang="sr-Latn-CS"/>
              <a:t> u </a:t>
            </a:r>
            <a:r>
              <a:rPr lang="sr-Latn-CS" i="1"/>
              <a:t>Design</a:t>
            </a:r>
            <a:r>
              <a:rPr lang="sr-Latn-CS"/>
              <a:t> prikazu;</a:t>
            </a:r>
          </a:p>
          <a:p>
            <a:pPr marL="800100" lvl="1" indent="-342900">
              <a:buFont typeface="Arial" charset="0"/>
              <a:buChar char="–"/>
            </a:pPr>
            <a:r>
              <a:rPr lang="sr-Latn-CS"/>
              <a:t>Postavljanje polja tabele: </a:t>
            </a:r>
            <a:r>
              <a:rPr lang="en-US"/>
              <a:t>ime (</a:t>
            </a:r>
            <a:r>
              <a:rPr lang="en-US" i="1"/>
              <a:t>Field Name</a:t>
            </a:r>
            <a:r>
              <a:rPr lang="en-US"/>
              <a:t>), tipa podadatka (</a:t>
            </a:r>
            <a:r>
              <a:rPr lang="en-US" i="1"/>
              <a:t>Data Type</a:t>
            </a:r>
            <a:r>
              <a:rPr lang="en-US"/>
              <a:t>)</a:t>
            </a:r>
            <a:r>
              <a:rPr lang="sr-Latn-CS"/>
              <a:t>, </a:t>
            </a:r>
            <a:r>
              <a:rPr lang="en-US"/>
              <a:t>opis</a:t>
            </a:r>
            <a:r>
              <a:rPr lang="sr-Latn-CS"/>
              <a:t> </a:t>
            </a:r>
            <a:r>
              <a:rPr lang="en-US"/>
              <a:t>(</a:t>
            </a:r>
            <a:r>
              <a:rPr lang="en-US" i="1"/>
              <a:t>Description</a:t>
            </a:r>
            <a:r>
              <a:rPr lang="en-US"/>
              <a:t>)</a:t>
            </a:r>
            <a:r>
              <a:rPr lang="sr-Latn-CS"/>
              <a:t>, svojstva polja</a:t>
            </a:r>
            <a:r>
              <a:rPr lang="en-US"/>
              <a:t>(</a:t>
            </a:r>
            <a:r>
              <a:rPr lang="en-US" i="1"/>
              <a:t>Field Properties</a:t>
            </a:r>
            <a:r>
              <a:rPr lang="en-US"/>
              <a:t>);</a:t>
            </a:r>
            <a:endParaRPr lang="sr-Latn-CS"/>
          </a:p>
          <a:p>
            <a:pPr marL="800100" lvl="1" indent="-342900">
              <a:buFont typeface="Arial" charset="0"/>
              <a:buChar char="–"/>
            </a:pPr>
            <a:r>
              <a:rPr lang="en-US"/>
              <a:t>Definisanje primarnog klju</a:t>
            </a:r>
            <a:r>
              <a:rPr lang="sr-Latn-CS"/>
              <a:t>č</a:t>
            </a:r>
            <a:r>
              <a:rPr lang="en-US"/>
              <a:t>a;</a:t>
            </a:r>
            <a:endParaRPr lang="sr-Latn-CS"/>
          </a:p>
          <a:p>
            <a:pPr marL="800100" lvl="1" indent="-342900">
              <a:buFont typeface="Arial" charset="0"/>
              <a:buChar char="–"/>
            </a:pPr>
            <a:r>
              <a:rPr lang="en-US"/>
              <a:t>Zadavanje imena i snimanje strukture tabele na disk;</a:t>
            </a:r>
          </a:p>
          <a:p>
            <a:pPr marL="342900" indent="-342900"/>
            <a:r>
              <a:rPr lang="sr-Latn-CS"/>
              <a:t>2. </a:t>
            </a:r>
            <a:r>
              <a:rPr lang="en-US"/>
              <a:t>Povezivanje tabela </a:t>
            </a:r>
            <a:r>
              <a:rPr lang="sr-Latn-CS"/>
              <a:t>i</a:t>
            </a:r>
          </a:p>
          <a:p>
            <a:pPr marL="342900" indent="-342900"/>
            <a:r>
              <a:rPr lang="sr-Latn-CS"/>
              <a:t>3. </a:t>
            </a:r>
            <a:r>
              <a:rPr lang="en-US"/>
              <a:t>Unošenje podataka</a:t>
            </a:r>
            <a:r>
              <a:rPr lang="sr-Latn-CS"/>
              <a:t> u tabele</a:t>
            </a:r>
            <a:r>
              <a:rPr lang="en-US"/>
              <a:t>, koje se može realizovati u </a:t>
            </a:r>
            <a:r>
              <a:rPr lang="en-US" i="1"/>
              <a:t>Datasheet </a:t>
            </a:r>
            <a:r>
              <a:rPr lang="en-US"/>
              <a:t>prikazu tabele,</a:t>
            </a:r>
          </a:p>
          <a:p>
            <a:pPr marL="342900" indent="-342900"/>
            <a:r>
              <a:rPr lang="en-US"/>
              <a:t>    </a:t>
            </a:r>
            <a:r>
              <a:rPr lang="sr-Latn-CS"/>
              <a:t>dok se u korisničkim aplikacijama unos podataka vrši isključivo preko formi. 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9C80-8921-4A82-8735-9685A32E20B8}" type="slidenum">
              <a:rPr lang="en-US"/>
              <a:pPr/>
              <a:t>2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36576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900"/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sr-Latn-CS" sz="1400" b="1" u="sng"/>
              <a:t>Studenti:</a:t>
            </a:r>
            <a:r>
              <a:rPr lang="sr-Latn-CS" sz="1400"/>
              <a:t> </a:t>
            </a:r>
            <a:endParaRPr lang="en-US" sz="1400"/>
          </a:p>
          <a:p>
            <a:pPr lvl="1">
              <a:lnSpc>
                <a:spcPct val="80000"/>
              </a:lnSpc>
            </a:pPr>
            <a:r>
              <a:rPr lang="sr-Latn-CS" sz="1400" b="1" u="sng">
                <a:solidFill>
                  <a:srgbClr val="FF0000"/>
                </a:solidFill>
              </a:rPr>
              <a:t>Broj indeksa </a:t>
            </a:r>
            <a:r>
              <a:rPr lang="en-US" sz="1400" b="1">
                <a:solidFill>
                  <a:srgbClr val="FF0000"/>
                </a:solidFill>
              </a:rPr>
              <a:t>…</a:t>
            </a:r>
          </a:p>
          <a:p>
            <a:pPr lvl="1">
              <a:lnSpc>
                <a:spcPct val="80000"/>
              </a:lnSpc>
              <a:buFont typeface="Arial" charset="0"/>
              <a:buChar char="−"/>
            </a:pPr>
            <a:r>
              <a:rPr lang="sr-Latn-CS" sz="1400"/>
              <a:t>Ime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Prezime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Ime oca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Adresa stanovanja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Grad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Poštanski broj</a:t>
            </a:r>
            <a:endParaRPr lang="en-US" sz="1400"/>
          </a:p>
          <a:p>
            <a:pPr lvl="1">
              <a:lnSpc>
                <a:spcPct val="80000"/>
              </a:lnSpc>
            </a:pPr>
            <a:r>
              <a:rPr lang="en-US" sz="1400"/>
              <a:t>Dr</a:t>
            </a:r>
            <a:r>
              <a:rPr lang="sr-Latn-CS" sz="1400"/>
              <a:t>žava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Email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Datum rođenja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Poeni pri upisu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Datum upisa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Diplomirao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Datum diplomiranja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Slika </a:t>
            </a:r>
            <a:r>
              <a:rPr lang="en-US" sz="1400"/>
              <a:t> …</a:t>
            </a:r>
            <a:endParaRPr lang="sr-Latn-CS" sz="1400"/>
          </a:p>
          <a:p>
            <a:pPr lvl="1">
              <a:lnSpc>
                <a:spcPct val="80000"/>
              </a:lnSpc>
              <a:buFontTx/>
              <a:buNone/>
            </a:pPr>
            <a:endParaRPr lang="sr-Latn-CS" sz="1400" b="1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400"/>
              <a:t>4. </a:t>
            </a:r>
            <a:r>
              <a:rPr lang="sr-Latn-CS" sz="1400" b="1" u="sng"/>
              <a:t>Indeksi (Ocjene)</a:t>
            </a:r>
            <a:r>
              <a:rPr lang="sr-Latn-CS" sz="1400" b="1"/>
              <a:t>:</a:t>
            </a:r>
          </a:p>
          <a:p>
            <a:pPr lvl="1">
              <a:lnSpc>
                <a:spcPct val="80000"/>
              </a:lnSpc>
            </a:pPr>
            <a:r>
              <a:rPr lang="sr-Latn-CS" sz="1400" b="1">
                <a:solidFill>
                  <a:srgbClr val="FF3300"/>
                </a:solidFill>
              </a:rPr>
              <a:t>Student (Broj indeksa)</a:t>
            </a:r>
          </a:p>
          <a:p>
            <a:pPr lvl="1">
              <a:lnSpc>
                <a:spcPct val="80000"/>
              </a:lnSpc>
            </a:pPr>
            <a:r>
              <a:rPr lang="sr-Latn-CS" sz="1400" b="1">
                <a:solidFill>
                  <a:srgbClr val="FF3300"/>
                </a:solidFill>
              </a:rPr>
              <a:t>Predmet (</a:t>
            </a:r>
            <a:r>
              <a:rPr lang="en-US" sz="1400" b="1">
                <a:solidFill>
                  <a:srgbClr val="FF3300"/>
                </a:solidFill>
              </a:rPr>
              <a:t>ID predmeta</a:t>
            </a:r>
            <a:r>
              <a:rPr lang="sr-Latn-CS" sz="1400" b="1">
                <a:solidFill>
                  <a:srgbClr val="FF3300"/>
                </a:solidFill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Datum polaganja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Ocjena</a:t>
            </a:r>
            <a:endParaRPr lang="en-US" sz="1400"/>
          </a:p>
          <a:p>
            <a:pPr lvl="1">
              <a:lnSpc>
                <a:spcPct val="80000"/>
              </a:lnSpc>
            </a:pPr>
            <a:r>
              <a:rPr lang="en-US" sz="1400"/>
              <a:t>Komentar …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828800"/>
            <a:ext cx="3581400" cy="46672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0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400"/>
              <a:t>2.</a:t>
            </a:r>
            <a:r>
              <a:rPr lang="en-US" sz="1400"/>
              <a:t> </a:t>
            </a:r>
            <a:r>
              <a:rPr lang="sr-Latn-CS" sz="1400" b="1" u="sng"/>
              <a:t>Predmeti</a:t>
            </a:r>
            <a:r>
              <a:rPr lang="sr-Latn-CS" sz="1400" b="1"/>
              <a:t>:</a:t>
            </a:r>
          </a:p>
          <a:p>
            <a:pPr lvl="1">
              <a:lnSpc>
                <a:spcPct val="80000"/>
              </a:lnSpc>
            </a:pPr>
            <a:r>
              <a:rPr lang="sr-Latn-CS" sz="1400" b="1">
                <a:solidFill>
                  <a:srgbClr val="FF3300"/>
                </a:solidFill>
              </a:rPr>
              <a:t>Naziv predmeta</a:t>
            </a:r>
            <a:r>
              <a:rPr lang="en-US" sz="1400" b="1">
                <a:solidFill>
                  <a:srgbClr val="FF3300"/>
                </a:solidFill>
              </a:rPr>
              <a:t> (ID predmeta)</a:t>
            </a:r>
            <a:endParaRPr lang="sr-Latn-CS" sz="1400" b="1">
              <a:solidFill>
                <a:srgbClr val="FF3300"/>
              </a:solidFill>
            </a:endParaRPr>
          </a:p>
          <a:p>
            <a:pPr lvl="1">
              <a:lnSpc>
                <a:spcPct val="80000"/>
              </a:lnSpc>
            </a:pPr>
            <a:r>
              <a:rPr lang="sr-Latn-CS" sz="1400"/>
              <a:t>Studijski program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Godina studija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Semestar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ECTS krediti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Profesor (ID profesora)</a:t>
            </a:r>
            <a:endParaRPr lang="sr-Latn-CS" sz="1400"/>
          </a:p>
          <a:p>
            <a:pPr lvl="1">
              <a:lnSpc>
                <a:spcPct val="80000"/>
              </a:lnSpc>
            </a:pPr>
            <a:r>
              <a:rPr lang="sr-Latn-CS" sz="1400"/>
              <a:t>Program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Način polaganje</a:t>
            </a:r>
            <a:r>
              <a:rPr lang="en-US" sz="1400"/>
              <a:t>…</a:t>
            </a:r>
            <a:endParaRPr lang="sr-Latn-CS" sz="1400"/>
          </a:p>
          <a:p>
            <a:pPr lvl="1">
              <a:lnSpc>
                <a:spcPct val="80000"/>
              </a:lnSpc>
            </a:pPr>
            <a:endParaRPr lang="sr-Latn-CS" sz="14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400"/>
              <a:t>4.</a:t>
            </a:r>
            <a:r>
              <a:rPr lang="sr-Latn-CS" sz="1400" b="1"/>
              <a:t> </a:t>
            </a:r>
            <a:r>
              <a:rPr lang="en-US" sz="1400" b="1" u="sng"/>
              <a:t>Profesori</a:t>
            </a:r>
            <a:r>
              <a:rPr lang="sr-Latn-CS" sz="1400"/>
              <a:t>:</a:t>
            </a:r>
            <a:endParaRPr lang="en-US" sz="1400"/>
          </a:p>
          <a:p>
            <a:pPr lvl="1">
              <a:lnSpc>
                <a:spcPct val="80000"/>
              </a:lnSpc>
            </a:pPr>
            <a:r>
              <a:rPr lang="en-US" sz="1400" b="1">
                <a:solidFill>
                  <a:srgbClr val="FF3300"/>
                </a:solidFill>
              </a:rPr>
              <a:t>Broj li</a:t>
            </a:r>
            <a:r>
              <a:rPr lang="sr-Latn-CS" sz="1400" b="1">
                <a:solidFill>
                  <a:srgbClr val="FF3300"/>
                </a:solidFill>
              </a:rPr>
              <a:t>čne karte</a:t>
            </a:r>
            <a:r>
              <a:rPr lang="en-US" sz="1400" b="1">
                <a:solidFill>
                  <a:srgbClr val="FF3300"/>
                </a:solidFill>
              </a:rPr>
              <a:t> (ID profesora)</a:t>
            </a:r>
            <a:endParaRPr lang="en-US" sz="1400"/>
          </a:p>
          <a:p>
            <a:pPr lvl="1">
              <a:lnSpc>
                <a:spcPct val="80000"/>
              </a:lnSpc>
            </a:pPr>
            <a:r>
              <a:rPr lang="sr-Latn-CS" sz="1400"/>
              <a:t>Ime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Prezime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Zvanje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Broj kabineta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Radna biografija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Email</a:t>
            </a:r>
            <a:endParaRPr lang="en-US" sz="1400"/>
          </a:p>
          <a:p>
            <a:pPr>
              <a:lnSpc>
                <a:spcPct val="80000"/>
              </a:lnSpc>
              <a:buFontTx/>
              <a:buNone/>
            </a:pPr>
            <a:endParaRPr lang="en-US" sz="1400"/>
          </a:p>
          <a:p>
            <a:pPr>
              <a:lnSpc>
                <a:spcPct val="80000"/>
              </a:lnSpc>
              <a:buFontTx/>
              <a:buNone/>
            </a:pPr>
            <a:endParaRPr lang="en-US" sz="140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33400" y="76200"/>
            <a:ext cx="8153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chemeClr val="tx2"/>
                </a:solidFill>
              </a:rPr>
              <a:t>			</a:t>
            </a:r>
            <a:r>
              <a:rPr lang="en-US" sz="2400" b="1" u="sng">
                <a:solidFill>
                  <a:schemeClr val="tx2"/>
                </a:solidFill>
              </a:rPr>
              <a:t>PRIMJERI DB</a:t>
            </a:r>
            <a:r>
              <a:rPr lang="en-US" sz="2400">
                <a:solidFill>
                  <a:schemeClr val="tx2"/>
                </a:solidFill>
              </a:rPr>
              <a:t/>
            </a:r>
            <a:br>
              <a:rPr lang="en-US" sz="2400">
                <a:solidFill>
                  <a:schemeClr val="tx2"/>
                </a:solidFill>
              </a:rPr>
            </a:br>
            <a:r>
              <a:rPr lang="en-US" sz="2000" b="1" u="sng">
                <a:solidFill>
                  <a:schemeClr val="tx2"/>
                </a:solidFill>
              </a:rPr>
              <a:t>1. DB STUDIJE </a:t>
            </a:r>
            <a:br>
              <a:rPr lang="en-US" sz="2000" b="1" u="sng">
                <a:solidFill>
                  <a:schemeClr val="tx2"/>
                </a:solidFill>
              </a:rPr>
            </a:br>
            <a:r>
              <a:rPr lang="en-US" sz="1000" b="1" u="sng">
                <a:solidFill>
                  <a:schemeClr val="tx2"/>
                </a:solidFill>
              </a:rPr>
              <a:t/>
            </a:r>
            <a:br>
              <a:rPr lang="en-US" sz="1000" b="1" u="sng">
                <a:solidFill>
                  <a:schemeClr val="tx2"/>
                </a:solidFill>
              </a:rPr>
            </a:br>
            <a:r>
              <a:rPr lang="en-US" b="1" u="sng">
                <a:solidFill>
                  <a:schemeClr val="tx2"/>
                </a:solidFill>
              </a:rPr>
              <a:t>Subjekti-ENTITETI (tabele) DB</a:t>
            </a:r>
            <a:r>
              <a:rPr lang="en-US" b="1">
                <a:solidFill>
                  <a:schemeClr val="tx2"/>
                </a:solidFill>
              </a:rPr>
              <a:t>:</a:t>
            </a:r>
            <a:r>
              <a:rPr lang="en-US">
                <a:solidFill>
                  <a:schemeClr val="tx2"/>
                </a:solidFill>
              </a:rPr>
              <a:t> S</a:t>
            </a:r>
            <a:r>
              <a:rPr lang="sr-Latn-CS">
                <a:solidFill>
                  <a:schemeClr val="tx2"/>
                </a:solidFill>
              </a:rPr>
              <a:t>tudenti</a:t>
            </a:r>
            <a:r>
              <a:rPr lang="en-US">
                <a:solidFill>
                  <a:schemeClr val="tx2"/>
                </a:solidFill>
              </a:rPr>
              <a:t>, P</a:t>
            </a:r>
            <a:r>
              <a:rPr lang="sr-Latn-CS">
                <a:solidFill>
                  <a:schemeClr val="tx2"/>
                </a:solidFill>
              </a:rPr>
              <a:t>redmeti</a:t>
            </a:r>
            <a:r>
              <a:rPr lang="en-US">
                <a:solidFill>
                  <a:schemeClr val="tx2"/>
                </a:solidFill>
              </a:rPr>
              <a:t>, </a:t>
            </a:r>
            <a:r>
              <a:rPr lang="sr-Latn-CS">
                <a:solidFill>
                  <a:schemeClr val="tx2"/>
                </a:solidFill>
              </a:rPr>
              <a:t>Indeksi</a:t>
            </a:r>
            <a:r>
              <a:rPr lang="en-US">
                <a:solidFill>
                  <a:schemeClr val="tx2"/>
                </a:solidFill>
              </a:rPr>
              <a:t>, Profesori,…</a:t>
            </a:r>
            <a:r>
              <a:rPr lang="en-US" b="1" u="sng">
                <a:solidFill>
                  <a:schemeClr val="tx2"/>
                </a:solidFill>
              </a:rPr>
              <a:t> </a:t>
            </a:r>
            <a:br>
              <a:rPr lang="en-US" b="1" u="sng">
                <a:solidFill>
                  <a:schemeClr val="tx2"/>
                </a:solidFill>
              </a:rPr>
            </a:br>
            <a:r>
              <a:rPr lang="en-US" sz="1000" b="1" u="sng">
                <a:solidFill>
                  <a:schemeClr val="tx2"/>
                </a:solidFill>
              </a:rPr>
              <a:t/>
            </a:r>
            <a:br>
              <a:rPr lang="en-US" sz="1000" b="1" u="sng">
                <a:solidFill>
                  <a:schemeClr val="tx2"/>
                </a:solidFill>
              </a:rPr>
            </a:br>
            <a:r>
              <a:rPr lang="en-US" b="1" u="sng">
                <a:solidFill>
                  <a:schemeClr val="tx2"/>
                </a:solidFill>
              </a:rPr>
              <a:t>Podaci-ATRIBUTI entiteta (polja tabela)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1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1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1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1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12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12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12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12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12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12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C31B-EB6C-46CA-BF8D-5904A7551A60}" type="slidenum">
              <a:rPr lang="en-US"/>
              <a:pPr/>
              <a:t>20</a:t>
            </a:fld>
            <a:endParaRPr lang="en-US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381000"/>
          </a:xfrm>
        </p:spPr>
        <p:txBody>
          <a:bodyPr/>
          <a:lstStyle/>
          <a:p>
            <a:r>
              <a:rPr lang="sr-Latn-CS" sz="2400" b="1" u="sng"/>
              <a:t>Kreiranje nove tabele u </a:t>
            </a:r>
            <a:r>
              <a:rPr lang="sr-Latn-CS" sz="2400" b="1" i="1" u="sng"/>
              <a:t>Design</a:t>
            </a:r>
            <a:r>
              <a:rPr lang="sr-Latn-CS" sz="2400" b="1" u="sng"/>
              <a:t> prikazu</a:t>
            </a:r>
            <a:endParaRPr lang="en-US" sz="2400" b="1" u="sng"/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228600" y="2590800"/>
            <a:ext cx="2743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sr-Latn-CS" b="1"/>
              <a:t>Naslovnu liniju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sr-Latn-CS" b="1"/>
          </a:p>
          <a:p>
            <a:pPr marL="342900" indent="-342900" eaLnBrk="1" hangingPunct="1">
              <a:spcBef>
                <a:spcPct val="20000"/>
              </a:spcBef>
            </a:pPr>
            <a:r>
              <a:rPr lang="sr-Latn-CS" b="1"/>
              <a:t>Okno za polja</a:t>
            </a:r>
            <a:r>
              <a:rPr lang="sr-Latn-CS"/>
              <a:t> 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sr-Latn-CS"/>
          </a:p>
          <a:p>
            <a:pPr marL="342900" indent="-342900" eaLnBrk="1" hangingPunct="1">
              <a:spcBef>
                <a:spcPct val="20000"/>
              </a:spcBef>
            </a:pPr>
            <a:r>
              <a:rPr lang="sr-Latn-CS" b="1"/>
              <a:t>Okno za svojstva polja </a:t>
            </a:r>
            <a:endParaRPr lang="en-US" b="1"/>
          </a:p>
          <a:p>
            <a:pPr marL="342900" indent="-342900" eaLnBrk="1" hangingPunct="1">
              <a:spcBef>
                <a:spcPct val="20000"/>
              </a:spcBef>
            </a:pPr>
            <a:r>
              <a:rPr lang="sr-Latn-CS" b="1" i="1"/>
              <a:t>Field Properties</a:t>
            </a:r>
            <a:endParaRPr lang="sr-Latn-CS"/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228600" y="685800"/>
            <a:ext cx="8686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/>
              <a:t>U</a:t>
            </a:r>
            <a:r>
              <a:rPr lang="sr-Latn-CS" sz="2000"/>
              <a:t> prozoru </a:t>
            </a:r>
            <a:r>
              <a:rPr lang="sr-Latn-CS" sz="2000" b="1" i="1"/>
              <a:t>New Table</a:t>
            </a:r>
            <a:r>
              <a:rPr lang="en-US" sz="2000"/>
              <a:t>, </a:t>
            </a:r>
            <a:r>
              <a:rPr lang="sr-Latn-CS" sz="2000">
                <a:solidFill>
                  <a:srgbClr val="C0C0C0"/>
                </a:solidFill>
              </a:rPr>
              <a:t>(LTMx1)</a:t>
            </a:r>
            <a:r>
              <a:rPr lang="sr-Latn-CS" sz="2000"/>
              <a:t> </a:t>
            </a:r>
            <a:r>
              <a:rPr lang="sr-Latn-CS" sz="2000" b="1" i="1"/>
              <a:t>Design </a:t>
            </a:r>
            <a:r>
              <a:rPr lang="en-US" sz="2000" b="1" i="1"/>
              <a:t>V</a:t>
            </a:r>
            <a:r>
              <a:rPr lang="sr-Latn-CS" sz="2000" b="1" i="1"/>
              <a:t>iew</a:t>
            </a:r>
            <a:r>
              <a:rPr lang="sr-Latn-CS" sz="2000"/>
              <a:t> </a:t>
            </a:r>
            <a:r>
              <a:rPr lang="en-US" sz="2000"/>
              <a:t>, </a:t>
            </a:r>
            <a:r>
              <a:rPr lang="en-US" sz="2000" b="1"/>
              <a:t>OK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000"/>
              <a:t>ili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/>
              <a:t>U</a:t>
            </a:r>
            <a:r>
              <a:rPr lang="sr-Latn-CS" sz="2000"/>
              <a:t> prozoru </a:t>
            </a:r>
            <a:r>
              <a:rPr lang="sr-Latn-CS" sz="2000" b="1" i="1"/>
              <a:t>New Table</a:t>
            </a:r>
            <a:r>
              <a:rPr lang="en-US" sz="2000"/>
              <a:t>, </a:t>
            </a:r>
            <a:r>
              <a:rPr lang="sr-Latn-CS" sz="2000">
                <a:solidFill>
                  <a:srgbClr val="C0C0C0"/>
                </a:solidFill>
              </a:rPr>
              <a:t>(LTMx</a:t>
            </a:r>
            <a:r>
              <a:rPr lang="en-US" sz="2000">
                <a:solidFill>
                  <a:srgbClr val="C0C0C0"/>
                </a:solidFill>
              </a:rPr>
              <a:t>2</a:t>
            </a:r>
            <a:r>
              <a:rPr lang="sr-Latn-CS" sz="2000">
                <a:solidFill>
                  <a:srgbClr val="C0C0C0"/>
                </a:solidFill>
              </a:rPr>
              <a:t>)</a:t>
            </a:r>
            <a:r>
              <a:rPr lang="sr-Latn-CS" sz="2000"/>
              <a:t> </a:t>
            </a:r>
            <a:r>
              <a:rPr lang="sr-Latn-CS" sz="2000" b="1" i="1"/>
              <a:t>Design </a:t>
            </a:r>
            <a:r>
              <a:rPr lang="en-US" sz="2000" b="1" i="1"/>
              <a:t>V</a:t>
            </a:r>
            <a:r>
              <a:rPr lang="sr-Latn-CS" sz="2000" b="1" i="1"/>
              <a:t>iew</a:t>
            </a:r>
            <a:endParaRPr lang="en-US" sz="2000" b="1"/>
          </a:p>
          <a:p>
            <a:pPr marL="342900" indent="-342900" eaLnBrk="1" hangingPunct="1">
              <a:spcBef>
                <a:spcPct val="20000"/>
              </a:spcBef>
              <a:buFont typeface="Symbol" pitchFamily="18" charset="2"/>
              <a:buChar char="Þ"/>
            </a:pPr>
            <a:r>
              <a:rPr lang="sr-Latn-CS" sz="2000"/>
              <a:t>Prozor za </a:t>
            </a:r>
            <a:r>
              <a:rPr lang="en-US" sz="2000"/>
              <a:t>kreiranje(dizajniranje)</a:t>
            </a:r>
            <a:r>
              <a:rPr lang="sr-Latn-CS" sz="2000"/>
              <a:t> </a:t>
            </a:r>
            <a:r>
              <a:rPr lang="en-US" sz="2000"/>
              <a:t>tabele, </a:t>
            </a:r>
            <a:r>
              <a:rPr lang="sr-Latn-CS" sz="2000"/>
              <a:t>odnosno  </a:t>
            </a:r>
            <a:r>
              <a:rPr lang="sr-Latn-CS" sz="2000" u="sng"/>
              <a:t>prozor </a:t>
            </a:r>
            <a:r>
              <a:rPr lang="sr-Latn-CS" sz="2000" b="1" i="1" u="sng"/>
              <a:t>Design</a:t>
            </a:r>
            <a:r>
              <a:rPr lang="sr-Latn-CS" sz="2000" u="sng"/>
              <a:t> prikaza tabele</a:t>
            </a:r>
            <a:r>
              <a:rPr lang="en-US" sz="2000"/>
              <a:t>, koji sadr</a:t>
            </a:r>
            <a:r>
              <a:rPr lang="sr-Latn-CS" sz="2000"/>
              <a:t>ži</a:t>
            </a:r>
            <a:r>
              <a:rPr lang="en-US" sz="2000"/>
              <a:t>:</a:t>
            </a:r>
            <a:endParaRPr lang="en-US"/>
          </a:p>
        </p:txBody>
      </p:sp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590800"/>
            <a:ext cx="5791200" cy="3657600"/>
          </a:xfrm>
          <a:prstGeom prst="rect">
            <a:avLst/>
          </a:prstGeom>
          <a:noFill/>
        </p:spPr>
      </p:pic>
      <p:sp>
        <p:nvSpPr>
          <p:cNvPr id="114694" name="Line 6"/>
          <p:cNvSpPr>
            <a:spLocks noChangeShapeType="1"/>
          </p:cNvSpPr>
          <p:nvPr/>
        </p:nvSpPr>
        <p:spPr bwMode="auto">
          <a:xfrm>
            <a:off x="2057400" y="35052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695" name="Line 7"/>
          <p:cNvSpPr>
            <a:spLocks noChangeShapeType="1"/>
          </p:cNvSpPr>
          <p:nvPr/>
        </p:nvSpPr>
        <p:spPr bwMode="auto">
          <a:xfrm>
            <a:off x="2895600" y="41148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696" name="Line 8"/>
          <p:cNvSpPr>
            <a:spLocks noChangeShapeType="1"/>
          </p:cNvSpPr>
          <p:nvPr/>
        </p:nvSpPr>
        <p:spPr bwMode="auto">
          <a:xfrm>
            <a:off x="2057400" y="2819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00F2-9257-48EA-AAD0-82AB6D1EE3E0}" type="slidenum">
              <a:rPr lang="en-US"/>
              <a:pPr/>
              <a:t>21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381000"/>
          </a:xfrm>
        </p:spPr>
        <p:txBody>
          <a:bodyPr/>
          <a:lstStyle/>
          <a:p>
            <a:r>
              <a:rPr lang="sr-Latn-CS" sz="2400" b="1" u="sng"/>
              <a:t>Postavljanje polja tabela</a:t>
            </a:r>
            <a:endParaRPr lang="en-US" sz="2400" b="1" u="sng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152400" y="609600"/>
            <a:ext cx="853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sr-Latn-CS"/>
              <a:t>U redovima </a:t>
            </a:r>
            <a:r>
              <a:rPr lang="sr-Latn-CS" b="1" u="sng"/>
              <a:t>okna za polja</a:t>
            </a:r>
            <a:r>
              <a:rPr lang="sr-Latn-CS" b="1"/>
              <a:t>, </a:t>
            </a:r>
            <a:r>
              <a:rPr lang="sr-Latn-CS"/>
              <a:t>pojedinačno  se postavlja svako polje tabele :</a:t>
            </a:r>
            <a:endParaRPr lang="sr-Latn-CS" b="1"/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sr-Latn-CS" b="1"/>
              <a:t>Ime polja</a:t>
            </a:r>
            <a:r>
              <a:rPr lang="sr-Latn-CS"/>
              <a:t> - u koloni </a:t>
            </a:r>
            <a:r>
              <a:rPr lang="sr-Latn-CS" b="1" i="1"/>
              <a:t>Field Name</a:t>
            </a:r>
            <a:r>
              <a:rPr lang="sr-Latn-CS"/>
              <a:t>,</a:t>
            </a:r>
          </a:p>
          <a:p>
            <a:pPr marL="1143000" lvl="2" indent="-22860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sr-Latn-CS" b="1"/>
              <a:t>Tip podataka </a:t>
            </a:r>
            <a:r>
              <a:rPr lang="sr-Latn-CS"/>
              <a:t>- u koloni </a:t>
            </a:r>
            <a:r>
              <a:rPr lang="sr-Latn-CS" b="1" i="1"/>
              <a:t>Data Type</a:t>
            </a:r>
            <a:r>
              <a:rPr lang="sr-Latn-CS"/>
              <a:t> i  </a:t>
            </a:r>
          </a:p>
          <a:p>
            <a:pPr marL="2057400" lvl="4" indent="-22860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sr-Latn-CS" b="1"/>
              <a:t>Opis polja</a:t>
            </a:r>
            <a:r>
              <a:rPr lang="sr-Latn-CS"/>
              <a:t> (nije obavezno) - u koloni </a:t>
            </a:r>
            <a:r>
              <a:rPr lang="sr-Latn-CS" b="1" i="1"/>
              <a:t>Deskription</a:t>
            </a:r>
            <a:r>
              <a:rPr lang="sr-Latn-CS"/>
              <a:t>.</a:t>
            </a:r>
          </a:p>
        </p:txBody>
      </p:sp>
      <p:pic>
        <p:nvPicPr>
          <p:cNvPr id="111629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1200"/>
            <a:ext cx="5638800" cy="2971800"/>
          </a:xfrm>
          <a:prstGeom prst="rect">
            <a:avLst/>
          </a:prstGeom>
          <a:noFill/>
        </p:spPr>
      </p:pic>
      <p:sp>
        <p:nvSpPr>
          <p:cNvPr id="111634" name="Rectangle 18"/>
          <p:cNvSpPr>
            <a:spLocks noChangeArrowheads="1"/>
          </p:cNvSpPr>
          <p:nvPr/>
        </p:nvSpPr>
        <p:spPr bwMode="auto">
          <a:xfrm>
            <a:off x="152400" y="5257800"/>
            <a:ext cx="8763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/>
            <a:r>
              <a:rPr lang="sr-Latn-CS"/>
              <a:t>Za svako polje se, nakon upisa imena i izbora tipa podatka, mogu u okviru kartica </a:t>
            </a:r>
            <a:r>
              <a:rPr lang="sr-Latn-CS" i="1"/>
              <a:t>General </a:t>
            </a:r>
            <a:r>
              <a:rPr lang="sr-Latn-CS"/>
              <a:t>i </a:t>
            </a:r>
            <a:r>
              <a:rPr lang="sr-Latn-CS" i="1"/>
              <a:t>Lookap </a:t>
            </a:r>
            <a:r>
              <a:rPr lang="sr-Latn-CS"/>
              <a:t>okna </a:t>
            </a:r>
            <a:r>
              <a:rPr lang="sr-Latn-CS" i="1"/>
              <a:t>Field Properties</a:t>
            </a:r>
            <a:r>
              <a:rPr lang="sr-Latn-CS"/>
              <a:t> definisati svojstva tog polja.</a:t>
            </a:r>
          </a:p>
          <a:p>
            <a:pPr lvl="2"/>
            <a:r>
              <a:rPr lang="sr-Latn-CS"/>
              <a:t>Sadržaj kartica, odnosno spisak svojstava zavisi od tipa podataka.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1AD-FB10-489B-981E-0F0F435F55FF}" type="slidenum">
              <a:rPr lang="en-US"/>
              <a:pPr/>
              <a:t>22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11163"/>
          </a:xfrm>
        </p:spPr>
        <p:txBody>
          <a:bodyPr/>
          <a:lstStyle/>
          <a:p>
            <a:r>
              <a:rPr lang="sr-Latn-CS" sz="2400" b="1" u="sng"/>
              <a:t>I</a:t>
            </a:r>
            <a:r>
              <a:rPr lang="en-US" sz="2400" b="1" u="sng"/>
              <a:t>menovanje polja</a:t>
            </a:r>
            <a:r>
              <a:rPr lang="sr-Latn-CS" sz="2400" b="1" u="sng"/>
              <a:t> tabela</a:t>
            </a:r>
            <a:endParaRPr lang="en-US" sz="2400" b="1" u="sng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12213" cy="55626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–"/>
            </a:pPr>
            <a:r>
              <a:rPr lang="fr-FR" sz="1800"/>
              <a:t>Ime polja treba da opisuje namjenu polja, odnosno podatke koji se u njemu nalaze. Ono treba da bude dovoljno dugačko da bi </a:t>
            </a:r>
            <a:r>
              <a:rPr lang="sr-Latn-CS" sz="1800"/>
              <a:t>se </a:t>
            </a:r>
            <a:r>
              <a:rPr lang="fr-FR" sz="1800"/>
              <a:t>njime mogao iskazati potreban opis, ali ne i predugačko da zahtjeva "prevelik trud" za njegovo upisivanje.</a:t>
            </a:r>
            <a:endParaRPr lang="sr-Latn-CS" sz="1800"/>
          </a:p>
          <a:p>
            <a:pPr>
              <a:lnSpc>
                <a:spcPct val="80000"/>
              </a:lnSpc>
              <a:buFont typeface="Arial" charset="0"/>
              <a:buChar char="–"/>
            </a:pPr>
            <a:endParaRPr lang="sr-Latn-CS" sz="900"/>
          </a:p>
          <a:p>
            <a:pPr>
              <a:lnSpc>
                <a:spcPct val="80000"/>
              </a:lnSpc>
              <a:buFont typeface="Arial" charset="0"/>
              <a:buChar char="–"/>
            </a:pPr>
            <a:r>
              <a:rPr lang="fr-FR" sz="1800"/>
              <a:t>Pri zadavanju imena polja moramo voditi računa o sl</a:t>
            </a:r>
            <a:r>
              <a:rPr lang="sr-Latn-CS" sz="1800"/>
              <a:t>j</a:t>
            </a:r>
            <a:r>
              <a:rPr lang="fr-FR" sz="1800"/>
              <a:t>edećem: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fr-FR" sz="1800"/>
              <a:t>Ime može biti dugačko najviše 64 karaktera;</a:t>
            </a:r>
            <a:endParaRPr lang="sr-Latn-CS" sz="1800"/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fr-FR" sz="1800"/>
              <a:t>Ime polja može da sadrži slova, brojeve, prazne karaktere (razmak) i interpukcijske i druge znakove isključujući tačku, znak uzvika, apostrof i uglastu zagradu;</a:t>
            </a:r>
            <a:endParaRPr lang="sr-Latn-CS" sz="1800"/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fr-FR" sz="1800"/>
              <a:t>Ime polja ne smije da počinje praznim karakterom (razmakom);</a:t>
            </a:r>
            <a:endParaRPr lang="sr-Latn-CS" sz="1800"/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sr-Latn-CS" sz="1800"/>
              <a:t>Pri davanju imena polju ne treba koristiti nazive </a:t>
            </a:r>
            <a:r>
              <a:rPr lang="en-US" sz="1800"/>
              <a:t>s</a:t>
            </a:r>
            <a:r>
              <a:rPr lang="sr-Latn-CS" sz="1800"/>
              <a:t>vojstava, ili nekog drugog elementa koje </a:t>
            </a:r>
            <a:r>
              <a:rPr lang="sr-Latn-CS" sz="1800" i="1"/>
              <a:t>Access</a:t>
            </a:r>
            <a:r>
              <a:rPr lang="sr-Latn-CS" sz="1800"/>
              <a:t> programski koristi;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sr-Latn-CS" sz="1800"/>
              <a:t>Preporučuje se (z</a:t>
            </a:r>
            <a:r>
              <a:rPr lang="fr-FR" sz="1800"/>
              <a:t>bog pogodnosti u programiranju i kompatibilnosti sa DB u drugim programima</a:t>
            </a:r>
            <a:r>
              <a:rPr lang="sr-Latn-CS" sz="1800"/>
              <a:t>):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sr-Latn-CS" sz="1800"/>
              <a:t>	</a:t>
            </a:r>
            <a:r>
              <a:rPr lang="fr-FR" sz="1800"/>
              <a:t>Ako se ime polja sastoji iz više riječi, riječi</a:t>
            </a:r>
            <a:r>
              <a:rPr lang="sr-Latn-CS" sz="1800"/>
              <a:t> treba pisati </a:t>
            </a:r>
            <a:r>
              <a:rPr lang="fr-FR" sz="1800"/>
              <a:t>sastavljeno</a:t>
            </a:r>
            <a:r>
              <a:rPr lang="sr-Latn-CS" sz="1800"/>
              <a:t> (npr. sa velikim slovima na početku svake riječi, ili sa znakom _ između riječi).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sr-Latn-CS" sz="1800"/>
              <a:t>	U imenima polja t</a:t>
            </a:r>
            <a:r>
              <a:rPr lang="fr-FR" sz="1800"/>
              <a:t>reba izbjegavati primjenu naših slova: č,š,ć,đ,ž ;</a:t>
            </a:r>
            <a:endParaRPr lang="sr-Latn-CS" sz="1800"/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fr-FR" sz="1800"/>
              <a:t>Imena polja mogu da se pišu velikim, malim ili mješovitim slovima.</a:t>
            </a:r>
            <a:endParaRPr lang="sr-Latn-CS" sz="1800"/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endParaRPr lang="fr-FR" sz="900"/>
          </a:p>
          <a:p>
            <a:pPr>
              <a:lnSpc>
                <a:spcPct val="80000"/>
              </a:lnSpc>
              <a:buFont typeface="Arial" charset="0"/>
              <a:buChar char="–"/>
            </a:pPr>
            <a:r>
              <a:rPr lang="sr-Latn-CS" sz="1800"/>
              <a:t>Ako</a:t>
            </a:r>
            <a:r>
              <a:rPr lang="fr-FR" sz="1800"/>
              <a:t> se napravi greška pri upisivanju imena polja, ista se jednostavno ispravlja postavljanjem pokazivača na mjesto na koje želimo da unesemo ispravku i upisivanjem izmjene.</a:t>
            </a:r>
            <a:endParaRPr lang="en-US"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C978-609C-4D12-81D5-62831F6ECDB8}" type="slidenum">
              <a:rPr lang="en-US"/>
              <a:pPr/>
              <a:t>23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417513"/>
          </a:xfrm>
        </p:spPr>
        <p:txBody>
          <a:bodyPr/>
          <a:lstStyle/>
          <a:p>
            <a:r>
              <a:rPr lang="fr-FR" sz="2800" b="1" u="sng"/>
              <a:t>ZADAVANJE TIPA PODATAKA</a:t>
            </a:r>
            <a:endParaRPr lang="en-US" sz="28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736013" cy="990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r-Latn-CS" sz="2000"/>
              <a:t>Za svako polje tabele se definiše tip podataka koji se u njemu skladište.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/>
              <a:t>Tip podatka se postavlja u koloni </a:t>
            </a:r>
            <a:r>
              <a:rPr lang="sr-Latn-CS" sz="2000" i="1"/>
              <a:t>Data Type</a:t>
            </a:r>
            <a:r>
              <a:rPr lang="sr-Latn-CS" sz="2000"/>
              <a:t>, preko padajuće liste tipova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/>
              <a:t>podataka u </a:t>
            </a:r>
            <a:r>
              <a:rPr lang="sr-Latn-CS" sz="2000" i="1"/>
              <a:t>Access</a:t>
            </a:r>
            <a:r>
              <a:rPr lang="sr-Latn-CS" sz="2000"/>
              <a:t>u.</a:t>
            </a:r>
            <a:endParaRPr lang="en-US" sz="2000">
              <a:sym typeface="Symbol" pitchFamily="18" charset="2"/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5105400" cy="3657600"/>
          </a:xfrm>
          <a:prstGeom prst="rect">
            <a:avLst/>
          </a:prstGeom>
          <a:noFill/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191000" y="3048000"/>
            <a:ext cx="47244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r-Latn-CS" sz="1400" b="1"/>
              <a:t>Tipovi podataka, odnosno tipovi polja u Accessu  su: Tekstualno</a:t>
            </a:r>
            <a:r>
              <a:rPr lang="sr-Latn-CS" sz="1400"/>
              <a:t> </a:t>
            </a:r>
          </a:p>
          <a:p>
            <a:r>
              <a:rPr lang="sl-SI" sz="1400" b="1"/>
              <a:t>Memo</a:t>
            </a:r>
            <a:r>
              <a:rPr lang="sl-SI" sz="1400" b="1" i="1"/>
              <a:t> </a:t>
            </a:r>
          </a:p>
          <a:p>
            <a:r>
              <a:rPr lang="sl-SI" sz="1400" b="1"/>
              <a:t>Numeričko</a:t>
            </a:r>
          </a:p>
          <a:p>
            <a:r>
              <a:rPr lang="sl-SI" sz="1400" b="1"/>
              <a:t>Novčano</a:t>
            </a:r>
          </a:p>
          <a:p>
            <a:r>
              <a:rPr lang="sr-Latn-CS" sz="1400" b="1"/>
              <a:t>Datum/Vrijeme</a:t>
            </a:r>
            <a:r>
              <a:rPr lang="sr-Latn-CS" sz="1400"/>
              <a:t>,</a:t>
            </a:r>
            <a:endParaRPr lang="sr-Latn-CS" sz="1400" b="1" i="1"/>
          </a:p>
          <a:p>
            <a:r>
              <a:rPr lang="sr-Latn-CS" sz="1400" b="1"/>
              <a:t>Automatski/Broj</a:t>
            </a:r>
            <a:endParaRPr lang="en-US" sz="1400"/>
          </a:p>
          <a:p>
            <a:r>
              <a:rPr lang="sr-Latn-CS" sz="1400" b="1"/>
              <a:t>Logičko</a:t>
            </a:r>
            <a:r>
              <a:rPr lang="sr-Latn-CS" sz="1400"/>
              <a:t> (</a:t>
            </a:r>
            <a:r>
              <a:rPr lang="sr-Latn-CS" sz="1400" b="1"/>
              <a:t>Da/Ne</a:t>
            </a:r>
            <a:r>
              <a:rPr lang="sr-Latn-CS" sz="1400"/>
              <a:t>)</a:t>
            </a:r>
            <a:endParaRPr lang="sr-Latn-CS" sz="1400" b="1" i="1"/>
          </a:p>
          <a:p>
            <a:r>
              <a:rPr lang="sr-Latn-CS" sz="1400" b="1" i="1"/>
              <a:t>OLE </a:t>
            </a:r>
            <a:r>
              <a:rPr lang="sr-Latn-CS" sz="1400" b="1"/>
              <a:t>Objekti</a:t>
            </a:r>
          </a:p>
          <a:p>
            <a:r>
              <a:rPr lang="sr-Latn-CS" sz="1400" b="1"/>
              <a:t>Hiperlink </a:t>
            </a:r>
            <a:r>
              <a:rPr lang="sr-Latn-CS" sz="1400"/>
              <a:t> i </a:t>
            </a:r>
            <a:endParaRPr lang="sr-Latn-CS" sz="1400" b="1" i="1"/>
          </a:p>
          <a:p>
            <a:r>
              <a:rPr lang="sr-Latn-CS" sz="1400" b="1"/>
              <a:t>Padajuća lista</a:t>
            </a:r>
            <a:endParaRPr lang="en-US" sz="1400" b="1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228600" y="5638800"/>
            <a:ext cx="87360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sr-Latn-CS" b="1" i="1" u="sng"/>
              <a:t>Lookup Wizard </a:t>
            </a:r>
            <a:r>
              <a:rPr lang="sr-Latn-CS" b="1" u="sng"/>
              <a:t>(Padajuća lista)</a:t>
            </a:r>
            <a:r>
              <a:rPr lang="sr-Latn-CS"/>
              <a:t> nije tip podatka već mogućnost da formitamo polje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sr-Latn-CS"/>
              <a:t>u kome pomoću padajuće liste možemo da biramo vrijednosti iz druge tabele ili iz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sr-Latn-CS"/>
              <a:t>skupa ponuđenih-upisanih vrijednosti. 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7F7FC-CFE0-4066-9B81-9517E7742D87}" type="slidenum">
              <a:rPr lang="en-US"/>
              <a:pPr/>
              <a:t>24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763000" cy="6400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 u="sng"/>
              <a:t>Tekstualna (</a:t>
            </a:r>
            <a:r>
              <a:rPr lang="en-US" sz="2400" b="1" i="1" u="sng"/>
              <a:t>Text</a:t>
            </a:r>
            <a:r>
              <a:rPr lang="en-US" sz="2400" b="1" u="sng"/>
              <a:t>) polja</a:t>
            </a:r>
            <a:r>
              <a:rPr lang="en-US" sz="1800"/>
              <a:t> </a:t>
            </a:r>
            <a:endParaRPr lang="sr-Latn-CS" sz="18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/>
              <a:t>sadrže podatke koji se iskazuju tekstom, pri čemu</a:t>
            </a:r>
            <a:r>
              <a:rPr lang="sr-Latn-CS" sz="1800"/>
              <a:t> </a:t>
            </a:r>
            <a:r>
              <a:rPr lang="en-US" sz="1800"/>
              <a:t>se mogu koristiti slova, brojevi i </a:t>
            </a:r>
            <a:endParaRPr lang="sr-Latn-CS" sz="18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/>
              <a:t>drugi znaci: </a:t>
            </a:r>
            <a:endParaRPr lang="sr-Latn-CS" sz="18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rgbClr val="FF0000"/>
                </a:solidFill>
              </a:rPr>
              <a:t>n</a:t>
            </a:r>
            <a:r>
              <a:rPr lang="sr-Latn-CS" sz="1800">
                <a:solidFill>
                  <a:srgbClr val="FF0000"/>
                </a:solidFill>
              </a:rPr>
              <a:t>pr. ime, prezime, naziv predmeta,broj indeksa,</a:t>
            </a:r>
          </a:p>
          <a:p>
            <a:pPr>
              <a:lnSpc>
                <a:spcPct val="80000"/>
              </a:lnSpc>
              <a:buFontTx/>
              <a:buNone/>
            </a:pPr>
            <a:endParaRPr lang="sr-Latn-CS" sz="10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/>
              <a:t>Brojevi u tekstualnom polju</a:t>
            </a:r>
            <a:r>
              <a:rPr lang="en-US" sz="1800"/>
              <a:t> </a:t>
            </a:r>
            <a:r>
              <a:rPr lang="sr-Latn-CS" sz="1800"/>
              <a:t>nisu</a:t>
            </a:r>
            <a:r>
              <a:rPr lang="en-US" sz="1800"/>
              <a:t> brojevi koji se mogu </a:t>
            </a:r>
            <a:r>
              <a:rPr lang="sr-Latn-CS" sz="1800"/>
              <a:t>k</a:t>
            </a:r>
            <a:r>
              <a:rPr lang="en-US" sz="1800"/>
              <a:t>oristiti za </a:t>
            </a:r>
            <a:r>
              <a:rPr lang="sr-Latn-CS" sz="1800"/>
              <a:t>a</a:t>
            </a:r>
            <a:r>
              <a:rPr lang="en-US" sz="1800"/>
              <a:t>ritmetička </a:t>
            </a:r>
            <a:endParaRPr lang="sr-Latn-CS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i</a:t>
            </a:r>
            <a:r>
              <a:rPr lang="en-US" sz="1800"/>
              <a:t>zračunavanja, već </a:t>
            </a:r>
            <a:r>
              <a:rPr lang="sr-Latn-CS" sz="1800"/>
              <a:t>samo </a:t>
            </a:r>
            <a:r>
              <a:rPr lang="en-US" sz="1800"/>
              <a:t>niz</a:t>
            </a:r>
            <a:r>
              <a:rPr lang="sr-Latn-CS" sz="1800"/>
              <a:t> </a:t>
            </a:r>
            <a:r>
              <a:rPr lang="en-US" sz="1800"/>
              <a:t>cifara koje se nalaze u polju.</a:t>
            </a:r>
            <a:endParaRPr lang="sr-Latn-CS" sz="18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/>
              <a:t>Praktično, svim poljima sa numeričkim podacima koji se ne koriste u </a:t>
            </a:r>
            <a:r>
              <a:rPr lang="sr-Latn-CS" sz="1800"/>
              <a:t>p</a:t>
            </a:r>
            <a:r>
              <a:rPr lang="en-US" sz="1800"/>
              <a:t>roračunima </a:t>
            </a:r>
            <a:endParaRPr lang="sr-Latn-CS" sz="18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/>
              <a:t>treba dodjeliti </a:t>
            </a:r>
            <a:r>
              <a:rPr lang="en-US" sz="1800" i="1"/>
              <a:t>Text</a:t>
            </a:r>
            <a:r>
              <a:rPr lang="en-US" sz="1800"/>
              <a:t> tip</a:t>
            </a:r>
            <a:r>
              <a:rPr lang="sr-Latn-CS" sz="1800"/>
              <a:t> podatka: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>
                <a:solidFill>
                  <a:srgbClr val="FF0000"/>
                </a:solidFill>
              </a:rPr>
              <a:t>npr. br. indeksa, br</a:t>
            </a:r>
            <a:r>
              <a:rPr lang="en-US" sz="1800">
                <a:solidFill>
                  <a:srgbClr val="FF0000"/>
                </a:solidFill>
              </a:rPr>
              <a:t>. </a:t>
            </a:r>
            <a:r>
              <a:rPr lang="sr-Latn-CS" sz="1800">
                <a:solidFill>
                  <a:srgbClr val="FF0000"/>
                </a:solidFill>
              </a:rPr>
              <a:t>telefona, matični br., inventarski br. knjige, br. članske karte,...</a:t>
            </a:r>
          </a:p>
          <a:p>
            <a:pPr>
              <a:lnSpc>
                <a:spcPct val="80000"/>
              </a:lnSpc>
              <a:buFontTx/>
              <a:buNone/>
            </a:pPr>
            <a:endParaRPr lang="sr-Latn-CS" sz="10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/>
              <a:t>Tekstualno polje ne može da sadrži podatak duži od 255</a:t>
            </a:r>
            <a:r>
              <a:rPr lang="sr-Latn-CS" sz="1800" b="1"/>
              <a:t> </a:t>
            </a:r>
            <a:r>
              <a:rPr lang="sl-SI" sz="1800" b="1"/>
              <a:t>znakova</a:t>
            </a:r>
            <a:r>
              <a:rPr lang="sl-SI" sz="1800"/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sz="1800" b="1"/>
              <a:t>Po difoltu, veličina </a:t>
            </a:r>
            <a:r>
              <a:rPr lang="sl-SI" sz="1800" b="1" i="1"/>
              <a:t>Text</a:t>
            </a:r>
            <a:r>
              <a:rPr lang="sl-SI" sz="1800" b="1"/>
              <a:t> polja je 50 znakova. </a:t>
            </a:r>
            <a:endParaRPr lang="en-US" sz="1800" b="1"/>
          </a:p>
          <a:p>
            <a:pPr>
              <a:lnSpc>
                <a:spcPct val="80000"/>
              </a:lnSpc>
              <a:buFontTx/>
              <a:buNone/>
            </a:pPr>
            <a:endParaRPr lang="sl-SI" sz="1000"/>
          </a:p>
          <a:p>
            <a:pPr>
              <a:lnSpc>
                <a:spcPct val="80000"/>
              </a:lnSpc>
              <a:buFontTx/>
              <a:buNone/>
            </a:pPr>
            <a:r>
              <a:rPr lang="sl-SI" sz="1800">
                <a:solidFill>
                  <a:srgbClr val="0066FF"/>
                </a:solidFill>
              </a:rPr>
              <a:t>Prilikom definisanja tekstualnog polja, treba definisati i njegovu veličinu : </a:t>
            </a:r>
          </a:p>
          <a:p>
            <a:pPr>
              <a:lnSpc>
                <a:spcPct val="80000"/>
              </a:lnSpc>
            </a:pPr>
            <a:r>
              <a:rPr lang="sl-SI" sz="1800">
                <a:solidFill>
                  <a:srgbClr val="0066FF"/>
                </a:solidFill>
              </a:rPr>
              <a:t>u oknu </a:t>
            </a:r>
            <a:r>
              <a:rPr lang="sl-SI" sz="1800" i="1">
                <a:solidFill>
                  <a:srgbClr val="0066FF"/>
                </a:solidFill>
              </a:rPr>
              <a:t>Field Properties</a:t>
            </a:r>
            <a:r>
              <a:rPr lang="sl-SI" sz="1800">
                <a:solidFill>
                  <a:srgbClr val="0066FF"/>
                </a:solidFill>
              </a:rPr>
              <a:t> se </a:t>
            </a:r>
            <a:r>
              <a:rPr lang="en-GB" sz="1800">
                <a:solidFill>
                  <a:srgbClr val="0066FF"/>
                </a:solidFill>
              </a:rPr>
              <a:t>o</a:t>
            </a:r>
            <a:r>
              <a:rPr lang="sl-SI" sz="1800">
                <a:solidFill>
                  <a:srgbClr val="0066FF"/>
                </a:solidFill>
              </a:rPr>
              <a:t>dabere opcija </a:t>
            </a:r>
            <a:r>
              <a:rPr lang="sl-SI" sz="1800" b="1" i="1">
                <a:solidFill>
                  <a:srgbClr val="0066FF"/>
                </a:solidFill>
              </a:rPr>
              <a:t>Field  Size</a:t>
            </a:r>
            <a:r>
              <a:rPr lang="sl-SI" sz="1800">
                <a:solidFill>
                  <a:srgbClr val="0066FF"/>
                </a:solidFill>
              </a:rPr>
              <a:t> i upiše vrijednost. </a:t>
            </a:r>
          </a:p>
          <a:p>
            <a:pPr>
              <a:lnSpc>
                <a:spcPct val="80000"/>
              </a:lnSpc>
              <a:buFontTx/>
              <a:buNone/>
            </a:pPr>
            <a:endParaRPr lang="sl-SI" sz="1000">
              <a:solidFill>
                <a:srgbClr val="0066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l-SI" sz="1800"/>
              <a:t>Ne treba prepustiti </a:t>
            </a:r>
            <a:r>
              <a:rPr lang="sl-SI" sz="1800" i="1"/>
              <a:t>Access</a:t>
            </a:r>
            <a:r>
              <a:rPr lang="sl-SI" sz="1800"/>
              <a:t>-u da svakom </a:t>
            </a:r>
            <a:r>
              <a:rPr lang="sl-SI" sz="1800" i="1"/>
              <a:t>Text</a:t>
            </a:r>
            <a:r>
              <a:rPr lang="sl-SI" sz="1800"/>
              <a:t> polju dodjeljuje podrazumijevanu </a:t>
            </a:r>
            <a:endParaRPr lang="en-US" sz="1800"/>
          </a:p>
          <a:p>
            <a:pPr>
              <a:lnSpc>
                <a:spcPct val="80000"/>
              </a:lnSpc>
              <a:buFontTx/>
              <a:buNone/>
            </a:pPr>
            <a:r>
              <a:rPr lang="sl-SI" sz="1800"/>
              <a:t>veličinu od 50 znakova ili maksimalnih 255 znakova.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sz="1800"/>
              <a:t>Veličinu treba zadati nešto veću od maksimuma koji smatramo da će biti potreban za </a:t>
            </a:r>
            <a:endParaRPr lang="en-GB" sz="1800"/>
          </a:p>
          <a:p>
            <a:pPr>
              <a:lnSpc>
                <a:spcPct val="80000"/>
              </a:lnSpc>
              <a:buFontTx/>
              <a:buNone/>
            </a:pPr>
            <a:r>
              <a:rPr lang="sl-SI" sz="1800"/>
              <a:t>podatke u</a:t>
            </a:r>
            <a:r>
              <a:rPr lang="en-GB" sz="1800"/>
              <a:t> </a:t>
            </a:r>
            <a:r>
              <a:rPr lang="sl-SI" sz="1800"/>
              <a:t>polju.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sz="1800">
                <a:solidFill>
                  <a:srgbClr val="FF0000"/>
                </a:solidFill>
              </a:rPr>
              <a:t> !!!</a:t>
            </a:r>
            <a:r>
              <a:rPr lang="sl-SI" sz="1800"/>
              <a:t> U ograničavanju veličine za polja treba biti obazriv:  jer, kada ograničavamo broj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sz="1800"/>
              <a:t>znakova u polju, time ograničavamo i broj znakova koje korisnik može da upiše u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sz="1800"/>
              <a:t>polje pri unosu podataka,  odnosno u polje forme (obra</a:t>
            </a:r>
            <a:r>
              <a:rPr lang="en-US" sz="1800"/>
              <a:t>z</a:t>
            </a:r>
            <a:r>
              <a:rPr lang="sl-SI" sz="1800"/>
              <a:t>ca).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7A6C-B347-4A21-9B8E-900EB14D6CDB}" type="slidenum">
              <a:rPr lang="en-US"/>
              <a:pPr/>
              <a:t>25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28600"/>
            <a:ext cx="8667750" cy="6324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l-SI" sz="2400" b="1" i="1" u="sng"/>
              <a:t>Memo</a:t>
            </a:r>
            <a:r>
              <a:rPr lang="sl-SI" sz="2400" b="1" u="sng"/>
              <a:t> tip podataka</a:t>
            </a:r>
            <a:r>
              <a:rPr lang="sl-SI" sz="2400"/>
              <a:t> </a:t>
            </a:r>
            <a:r>
              <a:rPr lang="sl-SI" sz="1800"/>
              <a:t>dodjeljuje se poljima u koja se smještaju veći tekstovi,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sz="1800"/>
              <a:t>dužine </a:t>
            </a:r>
            <a:r>
              <a:rPr lang="sl-SI" sz="1800" b="1"/>
              <a:t>do 64000 znakova (oko 18 strana teksta)</a:t>
            </a:r>
            <a:r>
              <a:rPr lang="sl-SI" sz="1800"/>
              <a:t>. Pri tome se, sem slova mogu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sz="1800"/>
              <a:t>koristiti i brojevi i drugi znaci za oblikovanje teksta.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sz="1800"/>
              <a:t>Polja ovog tipa veoma su pogodna za unošenje opštih napomena, detaljnih</a:t>
            </a:r>
            <a:r>
              <a:rPr lang="en-US" sz="1800"/>
              <a:t> </a:t>
            </a:r>
            <a:r>
              <a:rPr lang="sl-SI" sz="1800"/>
              <a:t>opisa i </a:t>
            </a:r>
            <a:endParaRPr lang="en-US" sz="1800"/>
          </a:p>
          <a:p>
            <a:pPr>
              <a:lnSpc>
                <a:spcPct val="80000"/>
              </a:lnSpc>
              <a:buFontTx/>
              <a:buNone/>
            </a:pPr>
            <a:r>
              <a:rPr lang="sl-SI" sz="1800"/>
              <a:t>svega drugog što zahtijeva veliki prostor: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sz="1800">
                <a:solidFill>
                  <a:srgbClr val="FF0000"/>
                </a:solidFill>
              </a:rPr>
              <a:t>npr. biografija, napomena, program predmeta, ...</a:t>
            </a:r>
          </a:p>
          <a:p>
            <a:pPr>
              <a:lnSpc>
                <a:spcPct val="80000"/>
              </a:lnSpc>
              <a:buFontTx/>
              <a:buNone/>
            </a:pPr>
            <a:endParaRPr lang="sl-SI" sz="10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l-SI" sz="1800"/>
              <a:t>Podaci u </a:t>
            </a:r>
            <a:r>
              <a:rPr lang="sl-SI" sz="1800" i="1"/>
              <a:t>Memo</a:t>
            </a:r>
            <a:r>
              <a:rPr lang="sl-SI" sz="1800"/>
              <a:t> polju zauzimaju u memoriji računara prostor saglasno njihovoj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sz="1800"/>
              <a:t>stvarnoj veličini.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sz="1800">
                <a:solidFill>
                  <a:srgbClr val="0066FF"/>
                </a:solidFill>
              </a:rPr>
              <a:t>U oknu </a:t>
            </a:r>
            <a:r>
              <a:rPr lang="sl-SI" sz="1800" i="1">
                <a:solidFill>
                  <a:srgbClr val="0066FF"/>
                </a:solidFill>
              </a:rPr>
              <a:t>Field Properties</a:t>
            </a:r>
            <a:r>
              <a:rPr lang="sl-SI" sz="1800">
                <a:solidFill>
                  <a:srgbClr val="0066FF"/>
                </a:solidFill>
              </a:rPr>
              <a:t> ne postoji opcija-svojstvo </a:t>
            </a:r>
            <a:r>
              <a:rPr lang="sl-SI" sz="1800" b="1" i="1">
                <a:solidFill>
                  <a:srgbClr val="0066FF"/>
                </a:solidFill>
              </a:rPr>
              <a:t>Field  Size.</a:t>
            </a:r>
            <a:endParaRPr lang="en-GB" sz="1800" b="1" i="1">
              <a:solidFill>
                <a:srgbClr val="0066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sl-SI" sz="1800" b="1" i="1">
              <a:solidFill>
                <a:srgbClr val="0066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l-SI" sz="2400" b="1" u="sng"/>
              <a:t>Numeričko (</a:t>
            </a:r>
            <a:r>
              <a:rPr lang="sl-SI" sz="2400" b="1" i="1" u="sng"/>
              <a:t>Number</a:t>
            </a:r>
            <a:r>
              <a:rPr lang="sl-SI" sz="2400" b="1" u="sng"/>
              <a:t>)  polje</a:t>
            </a:r>
            <a:r>
              <a:rPr lang="sl-SI" sz="2000"/>
              <a:t> </a:t>
            </a:r>
            <a:r>
              <a:rPr lang="sl-SI" sz="1800"/>
              <a:t>omogućava čuvanje numeričkih (brojčanih)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sz="1800"/>
              <a:t>podataka, tj. brojeva koji se mogu koristiti u matematičkim proračunima: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sz="1800">
                <a:solidFill>
                  <a:srgbClr val="FF0000"/>
                </a:solidFill>
              </a:rPr>
              <a:t>npr. prosječna ocjena, broj poena na kolokvijumu, ...</a:t>
            </a:r>
          </a:p>
          <a:p>
            <a:pPr>
              <a:lnSpc>
                <a:spcPct val="80000"/>
              </a:lnSpc>
              <a:buFontTx/>
              <a:buNone/>
            </a:pPr>
            <a:endParaRPr lang="sr-Latn-CS" sz="1000">
              <a:solidFill>
                <a:srgbClr val="0066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rgbClr val="0066FF"/>
                </a:solidFill>
              </a:rPr>
              <a:t>Za kontrolu veličine i načina prikazivanja podata</a:t>
            </a:r>
            <a:r>
              <a:rPr lang="sr-Latn-CS" sz="1800">
                <a:solidFill>
                  <a:srgbClr val="0066FF"/>
                </a:solidFill>
              </a:rPr>
              <a:t>ka</a:t>
            </a:r>
            <a:r>
              <a:rPr lang="en-US" sz="1800">
                <a:solidFill>
                  <a:srgbClr val="0066FF"/>
                </a:solidFill>
              </a:rPr>
              <a:t> </a:t>
            </a:r>
            <a:r>
              <a:rPr lang="en-US" sz="1800" i="1">
                <a:solidFill>
                  <a:srgbClr val="0066FF"/>
                </a:solidFill>
              </a:rPr>
              <a:t>Number</a:t>
            </a:r>
            <a:r>
              <a:rPr lang="sr-Latn-CS" sz="1800" i="1">
                <a:solidFill>
                  <a:srgbClr val="0066FF"/>
                </a:solidFill>
              </a:rPr>
              <a:t> </a:t>
            </a:r>
            <a:r>
              <a:rPr lang="en-US" sz="1800">
                <a:solidFill>
                  <a:srgbClr val="0066FF"/>
                </a:solidFill>
              </a:rPr>
              <a:t> tipa korist</a:t>
            </a:r>
            <a:r>
              <a:rPr lang="sr-Latn-CS" sz="1800">
                <a:solidFill>
                  <a:srgbClr val="0066FF"/>
                </a:solidFill>
              </a:rPr>
              <a:t>e se svojstva: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i="1">
                <a:solidFill>
                  <a:srgbClr val="0066FF"/>
                </a:solidFill>
              </a:rPr>
              <a:t>Field Size</a:t>
            </a:r>
            <a:r>
              <a:rPr lang="en-US" sz="1800">
                <a:solidFill>
                  <a:srgbClr val="0066FF"/>
                </a:solidFill>
              </a:rPr>
              <a:t>, </a:t>
            </a:r>
            <a:r>
              <a:rPr lang="en-US" sz="1800" b="1" i="1">
                <a:solidFill>
                  <a:srgbClr val="0066FF"/>
                </a:solidFill>
              </a:rPr>
              <a:t>Format</a:t>
            </a:r>
            <a:r>
              <a:rPr lang="en-US" sz="1800">
                <a:solidFill>
                  <a:srgbClr val="0066FF"/>
                </a:solidFill>
              </a:rPr>
              <a:t> i </a:t>
            </a:r>
            <a:r>
              <a:rPr lang="en-US" sz="1800" b="1" i="1">
                <a:solidFill>
                  <a:srgbClr val="0066FF"/>
                </a:solidFill>
              </a:rPr>
              <a:t>Decimal Places</a:t>
            </a:r>
            <a:r>
              <a:rPr lang="sr-Latn-CS" sz="1800">
                <a:solidFill>
                  <a:srgbClr val="0066FF"/>
                </a:solidFill>
              </a:rPr>
              <a:t>, </a:t>
            </a:r>
            <a:r>
              <a:rPr lang="en-US" sz="1800">
                <a:solidFill>
                  <a:srgbClr val="0066FF"/>
                </a:solidFill>
              </a:rPr>
              <a:t>u </a:t>
            </a:r>
            <a:r>
              <a:rPr lang="sr-Latn-CS" sz="1800">
                <a:solidFill>
                  <a:srgbClr val="0066FF"/>
                </a:solidFill>
              </a:rPr>
              <a:t>kartici</a:t>
            </a:r>
            <a:r>
              <a:rPr lang="en-US" sz="1800">
                <a:solidFill>
                  <a:srgbClr val="0066FF"/>
                </a:solidFill>
              </a:rPr>
              <a:t> </a:t>
            </a:r>
            <a:r>
              <a:rPr lang="en-US" sz="1800" i="1">
                <a:solidFill>
                  <a:srgbClr val="0066FF"/>
                </a:solidFill>
              </a:rPr>
              <a:t>General </a:t>
            </a:r>
            <a:r>
              <a:rPr lang="en-US" sz="1800">
                <a:solidFill>
                  <a:srgbClr val="0066FF"/>
                </a:solidFill>
              </a:rPr>
              <a:t>okna </a:t>
            </a:r>
            <a:r>
              <a:rPr lang="en-US" sz="1800" i="1">
                <a:solidFill>
                  <a:srgbClr val="0066FF"/>
                </a:solidFill>
              </a:rPr>
              <a:t>Field</a:t>
            </a:r>
            <a:r>
              <a:rPr lang="sr-Latn-CS" sz="1800" i="1">
                <a:solidFill>
                  <a:srgbClr val="0066FF"/>
                </a:solidFill>
              </a:rPr>
              <a:t> P</a:t>
            </a:r>
            <a:r>
              <a:rPr lang="en-US" sz="1800" i="1">
                <a:solidFill>
                  <a:srgbClr val="0066FF"/>
                </a:solidFill>
              </a:rPr>
              <a:t>roperties</a:t>
            </a:r>
            <a:r>
              <a:rPr lang="en-US" sz="1800"/>
              <a:t>.</a:t>
            </a:r>
            <a:endParaRPr lang="sr-Latn-CS" sz="1800"/>
          </a:p>
          <a:p>
            <a:pPr>
              <a:lnSpc>
                <a:spcPct val="80000"/>
              </a:lnSpc>
              <a:buFontTx/>
              <a:buNone/>
            </a:pPr>
            <a:endParaRPr lang="sr-Latn-CS" sz="18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u="sng"/>
              <a:t>Novčani (</a:t>
            </a:r>
            <a:r>
              <a:rPr lang="en-US" sz="2400" b="1" i="1" u="sng"/>
              <a:t>Currency</a:t>
            </a:r>
            <a:r>
              <a:rPr lang="en-US" sz="2400" b="1" u="sng"/>
              <a:t>) tip podataka</a:t>
            </a:r>
            <a:r>
              <a:rPr lang="en-US" sz="2400"/>
              <a:t> </a:t>
            </a:r>
            <a:r>
              <a:rPr lang="en-US" sz="1800"/>
              <a:t>treba dodjeliti poljima sa</a:t>
            </a:r>
            <a:r>
              <a:rPr lang="sr-Latn-CS" sz="1800"/>
              <a:t> </a:t>
            </a:r>
            <a:r>
              <a:rPr lang="en-US" sz="1800"/>
              <a:t>numeričkim</a:t>
            </a:r>
            <a:endParaRPr lang="sr-Latn-CS" sz="18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/>
              <a:t>podacima koji predstavljaju novčane </a:t>
            </a:r>
            <a:r>
              <a:rPr lang="sr-Latn-CS" sz="1800"/>
              <a:t>v</a:t>
            </a:r>
            <a:r>
              <a:rPr lang="en-US" sz="1800"/>
              <a:t>rijednosti</a:t>
            </a:r>
            <a:r>
              <a:rPr lang="sr-Latn-CS" sz="1800"/>
              <a:t>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>
                <a:solidFill>
                  <a:srgbClr val="FF0000"/>
                </a:solidFill>
              </a:rPr>
              <a:t>npr. cijena knjige, visina školarine, ...</a:t>
            </a:r>
            <a:r>
              <a:rPr lang="en-US" sz="1800"/>
              <a:t> </a:t>
            </a:r>
            <a:endParaRPr lang="sr-Latn-CS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Podaci </a:t>
            </a:r>
            <a:r>
              <a:rPr lang="sr-Latn-CS" sz="1800" b="1" i="1"/>
              <a:t>Currency</a:t>
            </a:r>
            <a:r>
              <a:rPr lang="sr-Latn-CS" sz="1800"/>
              <a:t> tipa </a:t>
            </a:r>
            <a:r>
              <a:rPr lang="en-US" sz="1800"/>
              <a:t>se mogu koristiti u </a:t>
            </a:r>
            <a:r>
              <a:rPr lang="sr-Latn-CS" sz="1800"/>
              <a:t>raznim</a:t>
            </a:r>
            <a:r>
              <a:rPr lang="en-US" sz="1800"/>
              <a:t> </a:t>
            </a:r>
            <a:r>
              <a:rPr lang="sr-Latn-CS" sz="1800"/>
              <a:t>n</a:t>
            </a:r>
            <a:r>
              <a:rPr lang="en-US" sz="1800"/>
              <a:t>ovčanim</a:t>
            </a:r>
            <a:r>
              <a:rPr lang="sr-Latn-CS" sz="1800"/>
              <a:t> i</a:t>
            </a:r>
            <a:r>
              <a:rPr lang="en-US" sz="1800"/>
              <a:t>zračunavanjima</a:t>
            </a:r>
            <a:endParaRPr lang="sr-Latn-CS" sz="1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EEA8-8EF6-46D0-873E-5BF719895C36}" type="slidenum">
              <a:rPr lang="en-US"/>
              <a:pPr/>
              <a:t>26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740775" cy="2667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 u="sng"/>
              <a:t>Datum/Vrijeme (</a:t>
            </a:r>
            <a:r>
              <a:rPr lang="en-US" sz="2400" b="1" i="1" u="sng"/>
              <a:t>Date/Time</a:t>
            </a:r>
            <a:r>
              <a:rPr lang="en-US" sz="2400" b="1" u="sng"/>
              <a:t>) tip podataka</a:t>
            </a:r>
            <a:r>
              <a:rPr lang="en-US" sz="2800"/>
              <a:t> </a:t>
            </a:r>
            <a:r>
              <a:rPr lang="en-US" sz="2000"/>
              <a:t>dodjeljuje se poljima sa</a:t>
            </a:r>
            <a:endParaRPr lang="sr-Latn-CS" sz="20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podacima za datum, za vrijeme ili za oboje istovremeno</a:t>
            </a:r>
            <a:r>
              <a:rPr lang="sr-Latn-CS" sz="200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>
                <a:solidFill>
                  <a:srgbClr val="FF0000"/>
                </a:solidFill>
              </a:rPr>
              <a:t>npr. datum rođenja, datum diplomiranja, datum polaganja ispita, ...</a:t>
            </a:r>
            <a:r>
              <a:rPr lang="sr-Latn-CS" sz="20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/>
              <a:t>M</a:t>
            </a:r>
            <a:r>
              <a:rPr lang="en-US" sz="2000"/>
              <a:t>ožemo da upišemo datum, vrijeme ili kombinaciju datuma i vremena.</a:t>
            </a:r>
            <a:r>
              <a:rPr lang="en-US" sz="1800"/>
              <a:t> </a:t>
            </a:r>
            <a:endParaRPr lang="sr-Latn-CS" sz="1800"/>
          </a:p>
          <a:p>
            <a:pPr>
              <a:lnSpc>
                <a:spcPct val="80000"/>
              </a:lnSpc>
              <a:buFontTx/>
              <a:buNone/>
            </a:pPr>
            <a:endParaRPr lang="sr-Latn-CS" sz="10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rgbClr val="0066FF"/>
                </a:solidFill>
              </a:rPr>
              <a:t>Za </a:t>
            </a:r>
            <a:r>
              <a:rPr lang="sr-Latn-CS" sz="1800">
                <a:solidFill>
                  <a:srgbClr val="0066FF"/>
                </a:solidFill>
              </a:rPr>
              <a:t>izbor</a:t>
            </a:r>
            <a:r>
              <a:rPr lang="en-US" sz="1800">
                <a:solidFill>
                  <a:srgbClr val="0066FF"/>
                </a:solidFill>
              </a:rPr>
              <a:t> načina prikazivanja </a:t>
            </a:r>
            <a:r>
              <a:rPr lang="sr-Latn-CS" sz="1800">
                <a:solidFill>
                  <a:srgbClr val="0066FF"/>
                </a:solidFill>
              </a:rPr>
              <a:t>(formata) </a:t>
            </a:r>
            <a:r>
              <a:rPr lang="en-US" sz="1800">
                <a:solidFill>
                  <a:srgbClr val="0066FF"/>
                </a:solidFill>
              </a:rPr>
              <a:t>podata</a:t>
            </a:r>
            <a:r>
              <a:rPr lang="sr-Latn-CS" sz="1800">
                <a:solidFill>
                  <a:srgbClr val="0066FF"/>
                </a:solidFill>
              </a:rPr>
              <a:t>ka</a:t>
            </a:r>
            <a:r>
              <a:rPr lang="en-US" sz="1800">
                <a:solidFill>
                  <a:srgbClr val="0066FF"/>
                </a:solidFill>
              </a:rPr>
              <a:t> </a:t>
            </a:r>
            <a:r>
              <a:rPr lang="sr-Latn-CS" sz="1800">
                <a:solidFill>
                  <a:srgbClr val="0066FF"/>
                </a:solidFill>
              </a:rPr>
              <a:t>tipa Date/Time </a:t>
            </a:r>
            <a:r>
              <a:rPr lang="en-US" sz="1800">
                <a:solidFill>
                  <a:srgbClr val="0066FF"/>
                </a:solidFill>
              </a:rPr>
              <a:t>korist</a:t>
            </a:r>
            <a:r>
              <a:rPr lang="sr-Latn-CS" sz="1800">
                <a:solidFill>
                  <a:srgbClr val="0066FF"/>
                </a:solidFill>
              </a:rPr>
              <a:t>i se svojstvo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i="1">
                <a:solidFill>
                  <a:srgbClr val="0066FF"/>
                </a:solidFill>
              </a:rPr>
              <a:t>Format</a:t>
            </a:r>
            <a:r>
              <a:rPr lang="en-US" sz="1800">
                <a:solidFill>
                  <a:srgbClr val="0066FF"/>
                </a:solidFill>
              </a:rPr>
              <a:t> </a:t>
            </a:r>
            <a:r>
              <a:rPr lang="sr-Latn-CS" sz="1800">
                <a:solidFill>
                  <a:srgbClr val="0066FF"/>
                </a:solidFill>
              </a:rPr>
              <a:t>na kartici</a:t>
            </a:r>
            <a:r>
              <a:rPr lang="en-US" sz="1800">
                <a:solidFill>
                  <a:srgbClr val="0066FF"/>
                </a:solidFill>
              </a:rPr>
              <a:t> </a:t>
            </a:r>
            <a:r>
              <a:rPr lang="en-US" sz="1800" i="1">
                <a:solidFill>
                  <a:srgbClr val="0066FF"/>
                </a:solidFill>
              </a:rPr>
              <a:t>General </a:t>
            </a:r>
            <a:r>
              <a:rPr lang="en-US" sz="1800">
                <a:solidFill>
                  <a:srgbClr val="0066FF"/>
                </a:solidFill>
              </a:rPr>
              <a:t>okna </a:t>
            </a:r>
            <a:r>
              <a:rPr lang="en-US" sz="1800" i="1">
                <a:solidFill>
                  <a:srgbClr val="0066FF"/>
                </a:solidFill>
              </a:rPr>
              <a:t>Field</a:t>
            </a:r>
            <a:r>
              <a:rPr lang="sr-Latn-CS" sz="1800" i="1">
                <a:solidFill>
                  <a:srgbClr val="0066FF"/>
                </a:solidFill>
              </a:rPr>
              <a:t> P</a:t>
            </a:r>
            <a:r>
              <a:rPr lang="en-US" sz="1800" i="1">
                <a:solidFill>
                  <a:srgbClr val="0066FF"/>
                </a:solidFill>
              </a:rPr>
              <a:t>roperties</a:t>
            </a:r>
            <a:r>
              <a:rPr lang="sr-Latn-CS" sz="1800" i="1">
                <a:solidFill>
                  <a:srgbClr val="0066FF"/>
                </a:solidFill>
              </a:rPr>
              <a:t>. </a:t>
            </a:r>
            <a:endParaRPr lang="en-US" sz="1800" i="1">
              <a:solidFill>
                <a:srgbClr val="0066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i="1">
                <a:solidFill>
                  <a:srgbClr val="0066FF"/>
                </a:solidFill>
              </a:rPr>
              <a:t>Svojstvo </a:t>
            </a:r>
            <a:r>
              <a:rPr lang="en-US" sz="1800" b="1" i="1">
                <a:solidFill>
                  <a:srgbClr val="0066FF"/>
                </a:solidFill>
              </a:rPr>
              <a:t>Format</a:t>
            </a:r>
            <a:r>
              <a:rPr lang="sr-Latn-CS" sz="1800">
                <a:solidFill>
                  <a:srgbClr val="0066FF"/>
                </a:solidFill>
              </a:rPr>
              <a:t> omogućava izbor</a:t>
            </a:r>
            <a:r>
              <a:rPr lang="en-US" sz="1800">
                <a:solidFill>
                  <a:srgbClr val="0066FF"/>
                </a:solidFill>
              </a:rPr>
              <a:t> između više predloženih formata</a:t>
            </a:r>
            <a:r>
              <a:rPr lang="sr-Latn-CS" sz="1800">
                <a:solidFill>
                  <a:srgbClr val="0066FF"/>
                </a:solidFill>
              </a:rPr>
              <a:t>, a takođe može</a:t>
            </a:r>
            <a:endParaRPr lang="en-US" sz="1800">
              <a:solidFill>
                <a:srgbClr val="0066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>
                <a:solidFill>
                  <a:srgbClr val="0066FF"/>
                </a:solidFill>
              </a:rPr>
              <a:t>da se </a:t>
            </a:r>
            <a:r>
              <a:rPr lang="en-US" sz="1800">
                <a:solidFill>
                  <a:srgbClr val="0066FF"/>
                </a:solidFill>
              </a:rPr>
              <a:t>formira novi</a:t>
            </a:r>
            <a:r>
              <a:rPr lang="sr-Latn-CS" sz="1800">
                <a:solidFill>
                  <a:srgbClr val="0066FF"/>
                </a:solidFill>
              </a:rPr>
              <a:t>-željeni</a:t>
            </a:r>
            <a:r>
              <a:rPr lang="en-US" sz="1800">
                <a:solidFill>
                  <a:srgbClr val="0066FF"/>
                </a:solidFill>
              </a:rPr>
              <a:t> format</a:t>
            </a:r>
            <a:r>
              <a:rPr lang="sr-Latn-CS" sz="1800">
                <a:solidFill>
                  <a:srgbClr val="0066FF"/>
                </a:solidFill>
              </a:rPr>
              <a:t>, koji se opisujre svojstvu </a:t>
            </a:r>
            <a:r>
              <a:rPr lang="en-US" sz="1800" b="1" i="1">
                <a:solidFill>
                  <a:srgbClr val="0066FF"/>
                </a:solidFill>
              </a:rPr>
              <a:t>Format</a:t>
            </a:r>
            <a:r>
              <a:rPr lang="sr-Latn-CS" sz="1800">
                <a:solidFill>
                  <a:srgbClr val="0066FF"/>
                </a:solidFill>
              </a:rPr>
              <a:t> .</a:t>
            </a:r>
            <a:endParaRPr lang="en-US" sz="1800">
              <a:solidFill>
                <a:srgbClr val="0066FF"/>
              </a:solidFill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8600" y="3352800"/>
            <a:ext cx="8763000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b="1" i="1" u="sng"/>
              <a:t>Auto/Number</a:t>
            </a:r>
            <a:r>
              <a:rPr lang="en-US" sz="2400" b="1" u="sng"/>
              <a:t>  tip polja</a:t>
            </a:r>
            <a:r>
              <a:rPr lang="en-US" sz="2000"/>
              <a:t> sadrži kao podatke brojeve koji se automatski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/>
              <a:t>dodjeljuju i nikad se ne ponavljaju.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/>
              <a:t>Podaci u  poljima tipa </a:t>
            </a:r>
            <a:r>
              <a:rPr lang="en-US" sz="2000" i="1"/>
              <a:t>AutoNumber</a:t>
            </a:r>
            <a:r>
              <a:rPr lang="en-US" sz="2000"/>
              <a:t> su cjelobrojne vrijednosti koje </a:t>
            </a:r>
            <a:r>
              <a:rPr lang="en-US" sz="2000" i="1"/>
              <a:t>Access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/>
              <a:t>automatski povećava kad god se doda novi zapis.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US" sz="100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/>
              <a:t>Ovaj tip podataka može se koristiti za </a:t>
            </a:r>
            <a:r>
              <a:rPr lang="en-US" sz="2000" b="1"/>
              <a:t>jedinstvenu identifikaciju zapisa u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b="1"/>
              <a:t>tabelama koje nemaju drugu jedinstvenu vrijednost, odnosno za polje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b="1"/>
              <a:t>primarnog ključa,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sz="2000" b="1">
                <a:solidFill>
                  <a:srgbClr val="FF0000"/>
                </a:solidFill>
              </a:rPr>
              <a:t>npr. IDPredmeta, IDIznajmljivanja knjige, …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F6F5-16A2-4345-A8D4-B5990C2D5A32}" type="slidenum">
              <a:rPr lang="en-US"/>
              <a:pPr/>
              <a:t>27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812213" cy="4495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 u="sng"/>
              <a:t>Logičko (</a:t>
            </a:r>
            <a:r>
              <a:rPr lang="en-US" sz="2400" b="1" i="1" u="sng"/>
              <a:t>Yes/No</a:t>
            </a:r>
            <a:r>
              <a:rPr lang="en-US" sz="2400" b="1" u="sng"/>
              <a:t>)</a:t>
            </a:r>
            <a:r>
              <a:rPr lang="en-US" sz="1800" b="1"/>
              <a:t> </a:t>
            </a:r>
            <a:r>
              <a:rPr lang="en-US" sz="1800"/>
              <a:t>polje sadrži podatke koji imaju samo jednu od dvije moguće</a:t>
            </a:r>
            <a:endParaRPr lang="sr-Latn-CS" sz="18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/>
              <a:t>vrijednosti, tj. koji predstavljaju neko binarno stanje</a:t>
            </a:r>
            <a:r>
              <a:rPr lang="sr-Latn-CS" sz="1800"/>
              <a:t>:</a:t>
            </a:r>
            <a:endParaRPr lang="en-US" sz="1800"/>
          </a:p>
          <a:p>
            <a:pPr>
              <a:lnSpc>
                <a:spcPct val="80000"/>
              </a:lnSpc>
              <a:buFontTx/>
              <a:buNone/>
            </a:pPr>
            <a:r>
              <a:rPr lang="en-GB" sz="1800">
                <a:solidFill>
                  <a:srgbClr val="FF0000"/>
                </a:solidFill>
              </a:rPr>
              <a:t>npr. Diplomirao, …</a:t>
            </a:r>
            <a:endParaRPr lang="sr-Latn-CS" sz="18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sz="10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/>
              <a:t>Stvarne vrijednosti koje se čuvaju u tabeli su: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/>
              <a:t>-1, koja predstavlja vrijednost "tačno" ili "istinito“ i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/>
              <a:t>0, koja predstavlja vrijednost "netačno" ili "neistinito</a:t>
            </a:r>
            <a:r>
              <a:rPr lang="en-US" sz="1800" b="1"/>
              <a:t>".</a:t>
            </a:r>
            <a:r>
              <a:rPr lang="en-US" sz="1800" b="1">
                <a:solidFill>
                  <a:srgbClr val="0066FF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sr-Latn-CS" sz="10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rgbClr val="0066FF"/>
                </a:solidFill>
              </a:rPr>
              <a:t>U okn</a:t>
            </a:r>
            <a:r>
              <a:rPr lang="sr-Latn-CS" sz="1800">
                <a:solidFill>
                  <a:srgbClr val="0066FF"/>
                </a:solidFill>
              </a:rPr>
              <a:t>u</a:t>
            </a:r>
            <a:r>
              <a:rPr lang="en-US" sz="1800">
                <a:solidFill>
                  <a:srgbClr val="0066FF"/>
                </a:solidFill>
              </a:rPr>
              <a:t> </a:t>
            </a:r>
            <a:r>
              <a:rPr lang="en-US" sz="1800" i="1">
                <a:solidFill>
                  <a:srgbClr val="0066FF"/>
                </a:solidFill>
              </a:rPr>
              <a:t>Field Properties</a:t>
            </a:r>
            <a:r>
              <a:rPr lang="sr-Latn-CS" sz="1800" i="1">
                <a:solidFill>
                  <a:srgbClr val="0066FF"/>
                </a:solidFill>
              </a:rPr>
              <a:t>, </a:t>
            </a:r>
            <a:r>
              <a:rPr lang="sr-Latn-CS" sz="1800">
                <a:solidFill>
                  <a:srgbClr val="0066FF"/>
                </a:solidFill>
              </a:rPr>
              <a:t>kartica</a:t>
            </a:r>
            <a:r>
              <a:rPr lang="sr-Latn-CS" sz="1800" i="1">
                <a:solidFill>
                  <a:srgbClr val="0066FF"/>
                </a:solidFill>
              </a:rPr>
              <a:t> General, </a:t>
            </a:r>
            <a:r>
              <a:rPr lang="sr-Latn-CS" sz="1800">
                <a:solidFill>
                  <a:srgbClr val="0066FF"/>
                </a:solidFill>
              </a:rPr>
              <a:t>preko svojstva</a:t>
            </a:r>
            <a:r>
              <a:rPr lang="en-US" sz="1800">
                <a:solidFill>
                  <a:srgbClr val="0066FF"/>
                </a:solidFill>
              </a:rPr>
              <a:t> </a:t>
            </a:r>
            <a:r>
              <a:rPr lang="en-US" sz="1800" b="1" i="1">
                <a:solidFill>
                  <a:srgbClr val="0066FF"/>
                </a:solidFill>
              </a:rPr>
              <a:t>Format</a:t>
            </a:r>
            <a:r>
              <a:rPr lang="en-US" sz="1800" b="1">
                <a:solidFill>
                  <a:srgbClr val="0066FF"/>
                </a:solidFill>
              </a:rPr>
              <a:t> </a:t>
            </a:r>
            <a:r>
              <a:rPr lang="en-US" sz="1800">
                <a:solidFill>
                  <a:srgbClr val="0066FF"/>
                </a:solidFill>
              </a:rPr>
              <a:t>može </a:t>
            </a:r>
            <a:r>
              <a:rPr lang="sr-Latn-CS" sz="1800">
                <a:solidFill>
                  <a:srgbClr val="0066FF"/>
                </a:solidFill>
              </a:rPr>
              <a:t>se, sa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>
                <a:solidFill>
                  <a:srgbClr val="0066FF"/>
                </a:solidFill>
              </a:rPr>
              <a:t>padajuće liste, odabrati način prikazivaja podataka: </a:t>
            </a:r>
            <a:r>
              <a:rPr lang="en-US" sz="1800" b="1" i="1">
                <a:solidFill>
                  <a:srgbClr val="0066FF"/>
                </a:solidFill>
              </a:rPr>
              <a:t>Yes</a:t>
            </a:r>
            <a:r>
              <a:rPr lang="en-US" sz="1800" b="1">
                <a:solidFill>
                  <a:srgbClr val="0066FF"/>
                </a:solidFill>
              </a:rPr>
              <a:t>/</a:t>
            </a:r>
            <a:r>
              <a:rPr lang="en-US" sz="1800" b="1" i="1">
                <a:solidFill>
                  <a:srgbClr val="0066FF"/>
                </a:solidFill>
              </a:rPr>
              <a:t>No</a:t>
            </a:r>
            <a:r>
              <a:rPr lang="en-US" sz="1800">
                <a:solidFill>
                  <a:srgbClr val="0066FF"/>
                </a:solidFill>
              </a:rPr>
              <a:t> (da/ne), </a:t>
            </a:r>
            <a:r>
              <a:rPr lang="en-US" sz="1800" b="1" i="1">
                <a:solidFill>
                  <a:srgbClr val="0066FF"/>
                </a:solidFill>
              </a:rPr>
              <a:t>True</a:t>
            </a:r>
            <a:r>
              <a:rPr lang="en-US" sz="1800" b="1">
                <a:solidFill>
                  <a:srgbClr val="0066FF"/>
                </a:solidFill>
              </a:rPr>
              <a:t>/</a:t>
            </a:r>
            <a:r>
              <a:rPr lang="en-US" sz="1800" b="1" i="1">
                <a:solidFill>
                  <a:srgbClr val="0066FF"/>
                </a:solidFill>
              </a:rPr>
              <a:t>False</a:t>
            </a:r>
            <a:r>
              <a:rPr lang="en-US" sz="1800">
                <a:solidFill>
                  <a:srgbClr val="0066FF"/>
                </a:solidFill>
              </a:rPr>
              <a:t> </a:t>
            </a:r>
            <a:endParaRPr lang="sr-Latn-CS" sz="1800">
              <a:solidFill>
                <a:srgbClr val="0066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rgbClr val="0066FF"/>
                </a:solidFill>
              </a:rPr>
              <a:t>(tačno/netačno)</a:t>
            </a:r>
            <a:r>
              <a:rPr lang="sr-Latn-CS" sz="1800">
                <a:solidFill>
                  <a:srgbClr val="0066FF"/>
                </a:solidFill>
              </a:rPr>
              <a:t> i</a:t>
            </a:r>
            <a:r>
              <a:rPr lang="en-US" sz="1800">
                <a:solidFill>
                  <a:srgbClr val="0066FF"/>
                </a:solidFill>
              </a:rPr>
              <a:t> </a:t>
            </a:r>
            <a:r>
              <a:rPr lang="en-US" sz="1800" b="1" i="1">
                <a:solidFill>
                  <a:srgbClr val="0066FF"/>
                </a:solidFill>
              </a:rPr>
              <a:t>On</a:t>
            </a:r>
            <a:r>
              <a:rPr lang="en-US" sz="1800" b="1">
                <a:solidFill>
                  <a:srgbClr val="0066FF"/>
                </a:solidFill>
              </a:rPr>
              <a:t>/</a:t>
            </a:r>
            <a:r>
              <a:rPr lang="en-US" sz="1800" b="1" i="1">
                <a:solidFill>
                  <a:srgbClr val="0066FF"/>
                </a:solidFill>
              </a:rPr>
              <a:t>Off</a:t>
            </a:r>
            <a:r>
              <a:rPr lang="en-US" sz="1800" b="1">
                <a:solidFill>
                  <a:srgbClr val="0066FF"/>
                </a:solidFill>
              </a:rPr>
              <a:t> </a:t>
            </a:r>
            <a:r>
              <a:rPr lang="sr-Latn-CS" sz="1800">
                <a:solidFill>
                  <a:srgbClr val="0066FF"/>
                </a:solidFill>
              </a:rPr>
              <a:t>(u</a:t>
            </a:r>
            <a:r>
              <a:rPr lang="en-US" sz="1800">
                <a:solidFill>
                  <a:srgbClr val="0066FF"/>
                </a:solidFill>
              </a:rPr>
              <a:t>ključeno/isključeno).</a:t>
            </a:r>
            <a:endParaRPr lang="sr-Latn-CS" sz="1800">
              <a:solidFill>
                <a:srgbClr val="0066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>
                <a:solidFill>
                  <a:srgbClr val="0066FF"/>
                </a:solidFill>
              </a:rPr>
              <a:t>Takođe se mogu kreirati željeni prikazi (formati), npr. DA/NE.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>
                <a:solidFill>
                  <a:srgbClr val="0066FF"/>
                </a:solidFill>
              </a:rPr>
              <a:t>Pri tekstualnim prikazima na kartice </a:t>
            </a:r>
            <a:r>
              <a:rPr lang="sr-Latn-CS" sz="1800" b="1" i="1">
                <a:solidFill>
                  <a:srgbClr val="0066FF"/>
                </a:solidFill>
              </a:rPr>
              <a:t>Lookup</a:t>
            </a:r>
            <a:r>
              <a:rPr lang="sr-Latn-CS" sz="1800">
                <a:solidFill>
                  <a:srgbClr val="0066FF"/>
                </a:solidFill>
              </a:rPr>
              <a:t>, svojstvo </a:t>
            </a:r>
            <a:r>
              <a:rPr lang="sr-Latn-CS" sz="1800" b="1" i="1">
                <a:solidFill>
                  <a:srgbClr val="0066FF"/>
                </a:solidFill>
              </a:rPr>
              <a:t>Display Control</a:t>
            </a:r>
            <a:r>
              <a:rPr lang="sr-Latn-CS" sz="1800">
                <a:solidFill>
                  <a:srgbClr val="0066FF"/>
                </a:solidFill>
              </a:rPr>
              <a:t> mora biti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>
                <a:solidFill>
                  <a:srgbClr val="0066FF"/>
                </a:solidFill>
              </a:rPr>
              <a:t>podešeno na opciju </a:t>
            </a:r>
            <a:r>
              <a:rPr lang="sr-Latn-CS" sz="1800" b="1" i="1">
                <a:solidFill>
                  <a:srgbClr val="0066FF"/>
                </a:solidFill>
              </a:rPr>
              <a:t>Text Box.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>
                <a:solidFill>
                  <a:srgbClr val="0066FF"/>
                </a:solidFill>
              </a:rPr>
              <a:t>Ako je ovo svojstvo podešeno na opciju </a:t>
            </a:r>
            <a:r>
              <a:rPr lang="sr-Latn-CS" sz="1800" b="1" i="1">
                <a:solidFill>
                  <a:srgbClr val="0066FF"/>
                </a:solidFill>
              </a:rPr>
              <a:t>Check Box, podaci se prikazuju preko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rgbClr val="0066FF"/>
                </a:solidFill>
              </a:rPr>
              <a:t>"</a:t>
            </a:r>
            <a:r>
              <a:rPr lang="sr-Latn-CS" sz="1800" b="1" i="1">
                <a:solidFill>
                  <a:srgbClr val="0066FF"/>
                </a:solidFill>
              </a:rPr>
              <a:t>čekiranja </a:t>
            </a:r>
            <a:r>
              <a:rPr lang="en-US" sz="1800">
                <a:solidFill>
                  <a:srgbClr val="0066FF"/>
                </a:solidFill>
              </a:rPr>
              <a:t>"</a:t>
            </a:r>
            <a:r>
              <a:rPr lang="sr-Latn-CS" sz="1800" b="1" i="1">
                <a:solidFill>
                  <a:srgbClr val="0066FF"/>
                </a:solidFill>
              </a:rPr>
              <a:t>.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28600" y="4800600"/>
            <a:ext cx="87137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400" b="1" i="1" u="sng"/>
              <a:t>OLE Object</a:t>
            </a:r>
            <a:r>
              <a:rPr lang="en-US" sz="2400" b="1" u="sng"/>
              <a:t> polje</a:t>
            </a:r>
            <a:r>
              <a:rPr lang="en-US" sz="2000"/>
              <a:t> (</a:t>
            </a:r>
            <a:r>
              <a:rPr lang="en-US"/>
              <a:t>OLE: </a:t>
            </a:r>
            <a:r>
              <a:rPr lang="en-US" i="1"/>
              <a:t>Object Linking and Embedding</a:t>
            </a:r>
            <a:r>
              <a:rPr lang="en-US"/>
              <a:t> - ugrađivanje i </a:t>
            </a:r>
            <a:endParaRPr lang="sr-Latn-CS"/>
          </a:p>
          <a:p>
            <a:pPr marL="342900" indent="-342900" eaLnBrk="1" hangingPunct="1">
              <a:spcBef>
                <a:spcPct val="20000"/>
              </a:spcBef>
            </a:pPr>
            <a:r>
              <a:rPr lang="en-US"/>
              <a:t>povezivanje objekata) omogućava da se u </a:t>
            </a:r>
            <a:r>
              <a:rPr lang="en-US" i="1"/>
              <a:t>Access </a:t>
            </a:r>
            <a:r>
              <a:rPr lang="en-US"/>
              <a:t>tabele uključe slike, zvučni i </a:t>
            </a:r>
            <a:endParaRPr lang="sr-Latn-CS"/>
          </a:p>
          <a:p>
            <a:pPr marL="342900" indent="-342900" eaLnBrk="1" hangingPunct="1">
              <a:spcBef>
                <a:spcPct val="20000"/>
              </a:spcBef>
            </a:pPr>
            <a:r>
              <a:rPr lang="en-US"/>
              <a:t>video zapisi, grafikoni i bilo koji drugi OLE objekti</a:t>
            </a:r>
            <a:r>
              <a:rPr lang="sr-Latn-CS"/>
              <a:t>;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sr-Latn-CS">
                <a:solidFill>
                  <a:srgbClr val="FF0000"/>
                </a:solidFill>
              </a:rPr>
              <a:t>npr. Fotografija studenta, ...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CB44-41C6-4118-842C-E6E892DF7BFB}" type="slidenum">
              <a:rPr lang="en-US"/>
              <a:pPr/>
              <a:t>28</a:t>
            </a:fld>
            <a:endParaRPr lang="en-US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52400" y="152400"/>
            <a:ext cx="8839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400" b="1" i="1" u="sng"/>
              <a:t>Hyperlink</a:t>
            </a:r>
            <a:r>
              <a:rPr lang="en-US" sz="2400" b="1" u="sng"/>
              <a:t> polj</a:t>
            </a:r>
            <a:r>
              <a:rPr lang="sr-Latn-CS" sz="2400" b="1" u="sng"/>
              <a:t>a</a:t>
            </a:r>
            <a:r>
              <a:rPr lang="en-US" sz="2000"/>
              <a:t>  </a:t>
            </a:r>
            <a:r>
              <a:rPr lang="en-US"/>
              <a:t>sadrži adrese hiperveza, odnosno </a:t>
            </a:r>
            <a:r>
              <a:rPr lang="en-US" i="1"/>
              <a:t>Hyperlink</a:t>
            </a:r>
            <a:r>
              <a:rPr lang="en-US"/>
              <a:t> adrese. </a:t>
            </a:r>
            <a:endParaRPr lang="sr-Latn-CS"/>
          </a:p>
          <a:p>
            <a:pPr marL="342900" indent="-342900" eaLnBrk="1" hangingPunct="1">
              <a:spcBef>
                <a:spcPct val="20000"/>
              </a:spcBef>
            </a:pPr>
            <a:r>
              <a:rPr lang="en-US" b="1"/>
              <a:t>Kada se pritisne podatak u polju tipa </a:t>
            </a:r>
            <a:r>
              <a:rPr lang="en-US" b="1" i="1"/>
              <a:t>Hyperlink</a:t>
            </a:r>
            <a:r>
              <a:rPr lang="en-US"/>
              <a:t>, </a:t>
            </a:r>
            <a:r>
              <a:rPr lang="en-US" b="1" i="1"/>
              <a:t>Access</a:t>
            </a:r>
            <a:r>
              <a:rPr lang="en-US" b="1"/>
              <a:t> prelazi na neki</a:t>
            </a:r>
            <a:r>
              <a:rPr lang="sr-Latn-CS" b="1"/>
              <a:t> o</a:t>
            </a:r>
            <a:r>
              <a:rPr lang="en-US" b="1"/>
              <a:t>bjekat,</a:t>
            </a:r>
            <a:endParaRPr lang="sr-Latn-CS" b="1"/>
          </a:p>
          <a:p>
            <a:pPr marL="342900" indent="-342900" eaLnBrk="1" hangingPunct="1">
              <a:spcBef>
                <a:spcPct val="20000"/>
              </a:spcBef>
            </a:pPr>
            <a:r>
              <a:rPr lang="en-US" b="1"/>
              <a:t>dokument, </a:t>
            </a:r>
            <a:r>
              <a:rPr lang="en-US" b="1" i="1"/>
              <a:t>Web</a:t>
            </a:r>
            <a:r>
              <a:rPr lang="en-US" b="1"/>
              <a:t> stanicu ili neko drugo odredište</a:t>
            </a:r>
            <a:r>
              <a:rPr lang="sr-Latn-CS"/>
              <a:t>, definisano vrijednošću podatka.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/>
              <a:t>To su dominantno polja za unošnje </a:t>
            </a:r>
            <a:r>
              <a:rPr lang="en-US" i="1"/>
              <a:t>Web </a:t>
            </a:r>
            <a:r>
              <a:rPr lang="en-US"/>
              <a:t>adresa ili </a:t>
            </a:r>
            <a:r>
              <a:rPr lang="en-US" i="1"/>
              <a:t>E-mail</a:t>
            </a:r>
            <a:r>
              <a:rPr lang="en-US"/>
              <a:t> adresa, tj. </a:t>
            </a:r>
            <a:r>
              <a:rPr lang="sr-Latn-CS"/>
              <a:t>adresa za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sr-Latn-CS"/>
              <a:t>direktno uspostavljanje hiperveza na </a:t>
            </a:r>
            <a:r>
              <a:rPr lang="sr-Latn-CS" i="1"/>
              <a:t>Internetu</a:t>
            </a:r>
            <a:r>
              <a:rPr lang="sr-Latn-CS"/>
              <a:t>.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/>
              <a:t>Zahvaljujući svojim prilagodljivim oznakama, hiperveze prepoznaju stranice</a:t>
            </a:r>
            <a:r>
              <a:rPr lang="sr-Latn-CS"/>
              <a:t> </a:t>
            </a:r>
            <a:r>
              <a:rPr lang="en-US"/>
              <a:t>na </a:t>
            </a:r>
            <a:endParaRPr lang="sr-Latn-CS"/>
          </a:p>
          <a:p>
            <a:pPr marL="342900" indent="-342900" eaLnBrk="1" hangingPunct="1">
              <a:spcBef>
                <a:spcPct val="20000"/>
              </a:spcBef>
            </a:pPr>
            <a:r>
              <a:rPr lang="en-US" i="1"/>
              <a:t>Web</a:t>
            </a:r>
            <a:r>
              <a:rPr lang="en-US"/>
              <a:t>-</a:t>
            </a:r>
            <a:r>
              <a:rPr lang="sr-Latn-CS"/>
              <a:t>u</a:t>
            </a:r>
            <a:r>
              <a:rPr lang="en-US"/>
              <a:t>, servere na </a:t>
            </a:r>
            <a:r>
              <a:rPr lang="en-US" i="1"/>
              <a:t>Intranetu</a:t>
            </a:r>
            <a:r>
              <a:rPr lang="en-US"/>
              <a:t>, objekte u DB (izvještaje, obrasce i sl.), kao i obične </a:t>
            </a:r>
            <a:endParaRPr lang="sr-Latn-CS"/>
          </a:p>
          <a:p>
            <a:pPr marL="342900" indent="-342900" eaLnBrk="1" hangingPunct="1">
              <a:spcBef>
                <a:spcPct val="20000"/>
              </a:spcBef>
            </a:pPr>
            <a:r>
              <a:rPr lang="en-US" i="1"/>
              <a:t>Office</a:t>
            </a:r>
            <a:r>
              <a:rPr lang="en-US"/>
              <a:t>-ove dokumente na istom računaru ili nekom drugom računaru</a:t>
            </a:r>
            <a:r>
              <a:rPr lang="sr-Latn-CS"/>
              <a:t> </a:t>
            </a:r>
            <a:r>
              <a:rPr lang="en-US"/>
              <a:t>povezanom u</a:t>
            </a:r>
            <a:endParaRPr lang="sr-Latn-CS"/>
          </a:p>
          <a:p>
            <a:pPr marL="342900" indent="-342900" eaLnBrk="1" hangingPunct="1">
              <a:spcBef>
                <a:spcPct val="20000"/>
              </a:spcBef>
            </a:pPr>
            <a:r>
              <a:rPr lang="en-US"/>
              <a:t>istu mrežu.</a:t>
            </a:r>
            <a:endParaRPr lang="sr-Latn-CS"/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" y="3581400"/>
            <a:ext cx="8763000" cy="2919413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 i="1" u="sng"/>
              <a:t>Lookup Wizard</a:t>
            </a:r>
            <a:r>
              <a:rPr lang="en-US" sz="1800"/>
              <a:t> nije tip podatka već mogućnost da se u okviru tekućeg polja</a:t>
            </a:r>
            <a:endParaRPr lang="sr-Latn-CS" sz="18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/>
              <a:t>za podatke formira padajuća lista sa mogućim vrijednostima </a:t>
            </a:r>
            <a:r>
              <a:rPr lang="sr-Latn-CS" sz="1800"/>
              <a:t>p</a:t>
            </a:r>
            <a:r>
              <a:rPr lang="en-US" sz="1800"/>
              <a:t>odataka</a:t>
            </a:r>
            <a:r>
              <a:rPr lang="sr-Latn-CS" sz="1800"/>
              <a:t> iz </a:t>
            </a:r>
            <a:r>
              <a:rPr lang="en-US" sz="1800"/>
              <a:t>druge</a:t>
            </a:r>
            <a:endParaRPr lang="sr-Latn-CS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t</a:t>
            </a:r>
            <a:r>
              <a:rPr lang="en-US" sz="1800"/>
              <a:t>abele</a:t>
            </a:r>
            <a:r>
              <a:rPr lang="sr-Latn-CS" sz="1800"/>
              <a:t> </a:t>
            </a:r>
            <a:r>
              <a:rPr lang="en-US" sz="1800"/>
              <a:t>ili iz skupa ponuđenih </a:t>
            </a:r>
            <a:r>
              <a:rPr lang="sr-Latn-CS" sz="1800"/>
              <a:t>(foriranih) </a:t>
            </a:r>
            <a:r>
              <a:rPr lang="en-US" sz="1800"/>
              <a:t>vrijednosti.</a:t>
            </a:r>
            <a:endParaRPr lang="sr-Latn-CS" sz="18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/>
              <a:t>To je posebno korisno kada se u </a:t>
            </a:r>
            <a:r>
              <a:rPr lang="sr-Latn-CS" sz="1800"/>
              <a:t>posmatranoj tabeli nalazi polje sa podacima koje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već imamo kao podatke primarnog ključa u nekoj drugoj tabeli.</a:t>
            </a:r>
          </a:p>
          <a:p>
            <a:pPr>
              <a:lnSpc>
                <a:spcPct val="80000"/>
              </a:lnSpc>
              <a:buFontTx/>
              <a:buNone/>
            </a:pPr>
            <a:endParaRPr lang="sr-Latn-CS" sz="10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Takođe se može formirati padajuća lista sa željenim vrijednostima, pa se podaci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unose pomoću te padajuće liste.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/>
              <a:t>Ova osobina značajno ubrzava unošenje podataka i smanjuje mogućnost greške pri </a:t>
            </a:r>
            <a:endParaRPr lang="sr-Latn-CS" sz="18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/>
              <a:t>unošenju podataka.</a:t>
            </a:r>
            <a:endParaRPr lang="sr-Latn-CS"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3A8F4-6D34-407C-956C-11552786EE6D}" type="slidenum">
              <a:rPr lang="en-US"/>
              <a:pPr/>
              <a:t>29</a:t>
            </a:fld>
            <a:endParaRPr 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28600" y="228600"/>
            <a:ext cx="84963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sr-Latn-CS" sz="2400" b="1" u="sng"/>
              <a:t>OPIS POLJA</a:t>
            </a:r>
            <a:r>
              <a:rPr lang="fr-FR" sz="2000" b="1"/>
              <a:t> se upisuje u kolonu </a:t>
            </a:r>
            <a:r>
              <a:rPr lang="fr-FR" sz="2000" b="1" i="1" u="sng"/>
              <a:t>Description</a:t>
            </a:r>
            <a:r>
              <a:rPr lang="fr-FR" sz="2000" b="1" i="1"/>
              <a:t> </a:t>
            </a:r>
            <a:r>
              <a:rPr lang="fr-FR" sz="2000" b="1"/>
              <a:t>selektovanog reda</a:t>
            </a:r>
            <a:endParaRPr lang="sr-Latn-CS" sz="2000" b="1"/>
          </a:p>
          <a:p>
            <a:pPr marL="342900" indent="-342900" eaLnBrk="1" hangingPunct="1">
              <a:spcBef>
                <a:spcPct val="20000"/>
              </a:spcBef>
            </a:pPr>
            <a:r>
              <a:rPr lang="fr-FR" sz="2000" b="1"/>
              <a:t>prozorora </a:t>
            </a:r>
            <a:r>
              <a:rPr lang="fr-FR" sz="2000" b="1" i="1"/>
              <a:t>Design</a:t>
            </a:r>
            <a:r>
              <a:rPr lang="fr-FR" sz="2000" b="1"/>
              <a:t> prikaza tabele.</a:t>
            </a:r>
            <a:r>
              <a:rPr lang="sr-Latn-CS" sz="2000" b="1"/>
              <a:t> Nije obavezan.</a:t>
            </a:r>
            <a:endParaRPr lang="fr-FR" sz="2000"/>
          </a:p>
          <a:p>
            <a:pPr marL="342900" indent="-342900" eaLnBrk="1" hangingPunct="1">
              <a:spcBef>
                <a:spcPct val="20000"/>
              </a:spcBef>
            </a:pPr>
            <a:r>
              <a:rPr lang="fr-FR" sz="2000"/>
              <a:t>Njegova namjena je da podsjeti na</a:t>
            </a:r>
            <a:r>
              <a:rPr lang="sr-Latn-CS" sz="2000"/>
              <a:t> </a:t>
            </a:r>
            <a:r>
              <a:rPr lang="fr-FR" sz="2000"/>
              <a:t>svrhu polja, ili da je objasni korisniku. </a:t>
            </a:r>
            <a:endParaRPr lang="sr-Latn-CS" sz="2000"/>
          </a:p>
          <a:p>
            <a:pPr marL="342900" indent="-342900" eaLnBrk="1" hangingPunct="1">
              <a:spcBef>
                <a:spcPct val="20000"/>
              </a:spcBef>
            </a:pPr>
            <a:r>
              <a:rPr lang="fr-FR" sz="2000"/>
              <a:t>Kolona za opis se obično ne popunjava za sva polja, već samo za ona </a:t>
            </a:r>
            <a:endParaRPr lang="sr-Latn-CS" sz="2000"/>
          </a:p>
          <a:p>
            <a:pPr marL="342900" indent="-342900" eaLnBrk="1" hangingPunct="1">
              <a:spcBef>
                <a:spcPct val="20000"/>
              </a:spcBef>
            </a:pPr>
            <a:r>
              <a:rPr lang="sr-Latn-CS" sz="2000"/>
              <a:t>p</a:t>
            </a:r>
            <a:r>
              <a:rPr lang="fr-FR" sz="2000"/>
              <a:t>olja čija namjena ne može da se utvrdi na osnovu imena polja. </a:t>
            </a:r>
            <a:endParaRPr lang="sr-Latn-CS" sz="2000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09800"/>
            <a:ext cx="5086350" cy="1685925"/>
          </a:xfrm>
          <a:prstGeom prst="rect">
            <a:avLst/>
          </a:prstGeom>
          <a:noFill/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505200"/>
            <a:ext cx="3657600" cy="2324100"/>
          </a:xfrm>
          <a:prstGeom prst="rect">
            <a:avLst/>
          </a:prstGeom>
          <a:noFill/>
        </p:spPr>
      </p:pic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381000" y="4267200"/>
            <a:ext cx="4572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Pri unosu podataka</a:t>
            </a:r>
            <a:endParaRPr lang="sr-Latn-CS"/>
          </a:p>
          <a:p>
            <a:r>
              <a:rPr lang="sr-Latn-CS"/>
              <a:t>	</a:t>
            </a:r>
            <a:r>
              <a:rPr lang="en-US"/>
              <a:t>preko </a:t>
            </a:r>
            <a:r>
              <a:rPr lang="en-US" i="1"/>
              <a:t>datasheet </a:t>
            </a:r>
            <a:r>
              <a:rPr lang="en-US"/>
              <a:t>prikaz</a:t>
            </a:r>
            <a:r>
              <a:rPr lang="sr-Latn-CS"/>
              <a:t>a</a:t>
            </a:r>
            <a:r>
              <a:rPr lang="en-US"/>
              <a:t> tabele </a:t>
            </a:r>
            <a:endParaRPr lang="sr-Latn-CS"/>
          </a:p>
          <a:p>
            <a:r>
              <a:rPr lang="en-US"/>
              <a:t>ili </a:t>
            </a:r>
            <a:endParaRPr lang="sr-Latn-CS"/>
          </a:p>
          <a:p>
            <a:r>
              <a:rPr lang="sr-Latn-CS"/>
              <a:t>			pre</a:t>
            </a:r>
            <a:r>
              <a:rPr lang="en-US"/>
              <a:t>ko</a:t>
            </a:r>
            <a:r>
              <a:rPr lang="sr-Latn-CS"/>
              <a:t> forme</a:t>
            </a:r>
            <a:r>
              <a:rPr lang="en-US"/>
              <a:t>, </a:t>
            </a:r>
            <a:endParaRPr lang="sr-Latn-CS"/>
          </a:p>
          <a:p>
            <a:r>
              <a:rPr lang="en-US"/>
              <a:t>sadr</a:t>
            </a:r>
            <a:r>
              <a:rPr lang="sr-Latn-CS"/>
              <a:t>žaj unešen u </a:t>
            </a:r>
            <a:r>
              <a:rPr lang="sr-Latn-CS" i="1"/>
              <a:t>Deskription</a:t>
            </a:r>
            <a:r>
              <a:rPr lang="sr-Latn-CS"/>
              <a:t> polja se </a:t>
            </a:r>
            <a:r>
              <a:rPr lang="en-US"/>
              <a:t> </a:t>
            </a:r>
            <a:r>
              <a:rPr lang="fr-FR"/>
              <a:t>pojav</a:t>
            </a:r>
            <a:r>
              <a:rPr lang="sr-Latn-CS"/>
              <a:t>ljuje</a:t>
            </a:r>
            <a:r>
              <a:rPr lang="fr-FR"/>
              <a:t> u </a:t>
            </a:r>
            <a:r>
              <a:rPr lang="fr-FR" b="1"/>
              <a:t>statusnoj liniji</a:t>
            </a:r>
            <a:r>
              <a:rPr lang="sr-Latn-CS" b="1"/>
              <a:t>,</a:t>
            </a:r>
            <a:r>
              <a:rPr lang="fr-FR"/>
              <a:t> kad god se nađemo u </a:t>
            </a:r>
            <a:r>
              <a:rPr lang="sr-Latn-CS"/>
              <a:t>tom</a:t>
            </a:r>
            <a:r>
              <a:rPr lang="fr-FR"/>
              <a:t> </a:t>
            </a:r>
            <a:r>
              <a:rPr lang="sr-Latn-CS"/>
              <a:t>polju.</a:t>
            </a:r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V="1">
            <a:off x="2895600" y="3124200"/>
            <a:ext cx="0" cy="15240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V="1">
            <a:off x="4114800" y="4724400"/>
            <a:ext cx="2438400" cy="4572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V="1">
            <a:off x="2438400" y="3886200"/>
            <a:ext cx="0" cy="18288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2438400" y="5715000"/>
            <a:ext cx="27432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 flipH="1">
            <a:off x="2362200" y="5715000"/>
            <a:ext cx="76200" cy="762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43D5-4C2E-4A77-8427-B345196104FB}" type="slidenum">
              <a:rPr lang="en-US"/>
              <a:pPr/>
              <a:t>3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24000"/>
            <a:ext cx="2879725" cy="50736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0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/>
              <a:t>1. </a:t>
            </a:r>
            <a:r>
              <a:rPr lang="sr-Latn-CS" sz="1800" b="1" u="sng"/>
              <a:t>Knjige</a:t>
            </a:r>
            <a:r>
              <a:rPr lang="sr-Latn-CS" sz="1800" b="1"/>
              <a:t>:</a:t>
            </a:r>
            <a:endParaRPr lang="sr-Latn-CS" sz="1800" b="1" u="sng"/>
          </a:p>
          <a:p>
            <a:pPr lvl="1">
              <a:lnSpc>
                <a:spcPct val="80000"/>
              </a:lnSpc>
            </a:pPr>
            <a:r>
              <a:rPr lang="sr-Latn-CS" sz="1400" b="1">
                <a:solidFill>
                  <a:srgbClr val="FF0000"/>
                </a:solidFill>
              </a:rPr>
              <a:t>Inventarski br.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Naziv knjige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Autor</a:t>
            </a:r>
            <a:r>
              <a:rPr lang="en-US" sz="1400"/>
              <a:t> (ID autora)</a:t>
            </a:r>
            <a:endParaRPr lang="sr-Latn-CS" sz="1400"/>
          </a:p>
          <a:p>
            <a:pPr lvl="1">
              <a:lnSpc>
                <a:spcPct val="80000"/>
              </a:lnSpc>
            </a:pPr>
            <a:r>
              <a:rPr lang="sr-Latn-CS" sz="1400"/>
              <a:t>Izdavač</a:t>
            </a:r>
            <a:r>
              <a:rPr lang="en-US" sz="1400"/>
              <a:t> (ID izdava</a:t>
            </a:r>
            <a:r>
              <a:rPr lang="sr-Latn-CS" sz="1400"/>
              <a:t>ča)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Godina izdavanja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Žanr...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0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/>
              <a:t>2. </a:t>
            </a:r>
            <a:r>
              <a:rPr lang="sr-Latn-CS" sz="1800" b="1" u="sng"/>
              <a:t>Čitaoci</a:t>
            </a:r>
            <a:r>
              <a:rPr lang="sr-Latn-CS" sz="1800" b="1"/>
              <a:t>:</a:t>
            </a:r>
            <a:endParaRPr lang="sr-Latn-CS" sz="1800" b="1" u="sng"/>
          </a:p>
          <a:p>
            <a:pPr lvl="1">
              <a:lnSpc>
                <a:spcPct val="80000"/>
              </a:lnSpc>
            </a:pPr>
            <a:r>
              <a:rPr lang="sr-Latn-CS" sz="1400" b="1">
                <a:solidFill>
                  <a:srgbClr val="FF0000"/>
                </a:solidFill>
              </a:rPr>
              <a:t>Br. članske karte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Ime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Prezime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Ime oca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Broj telefona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Adresa stanovanja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Grad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Poštanski broj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Email</a:t>
            </a:r>
            <a:r>
              <a:rPr lang="en-US" sz="1400"/>
              <a:t> …</a:t>
            </a:r>
            <a:endParaRPr lang="sr-Latn-CS" sz="1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352800" y="1676400"/>
            <a:ext cx="2520950" cy="47688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0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3. </a:t>
            </a:r>
            <a:r>
              <a:rPr lang="sr-Latn-CS" sz="1800" u="sng"/>
              <a:t>Autori</a:t>
            </a:r>
            <a:r>
              <a:rPr lang="sr-Latn-CS" sz="1800"/>
              <a:t>:</a:t>
            </a:r>
          </a:p>
          <a:p>
            <a:pPr lvl="1">
              <a:lnSpc>
                <a:spcPct val="80000"/>
              </a:lnSpc>
            </a:pPr>
            <a:r>
              <a:rPr lang="en-US" sz="1600" b="1">
                <a:solidFill>
                  <a:srgbClr val="FF3300"/>
                </a:solidFill>
              </a:rPr>
              <a:t>ID autora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Ime</a:t>
            </a:r>
            <a:endParaRPr lang="sr-Latn-CS" sz="1400"/>
          </a:p>
          <a:p>
            <a:pPr lvl="1">
              <a:lnSpc>
                <a:spcPct val="80000"/>
              </a:lnSpc>
            </a:pPr>
            <a:r>
              <a:rPr lang="sr-Latn-CS" sz="1400"/>
              <a:t>Prezime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Pseudonim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Biografija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Fotografija</a:t>
            </a:r>
            <a:r>
              <a:rPr lang="en-US" sz="1400"/>
              <a:t> …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0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/>
              <a:t>4. </a:t>
            </a:r>
            <a:r>
              <a:rPr lang="sr-Latn-CS" sz="1800" u="sng"/>
              <a:t>Izdavači</a:t>
            </a:r>
            <a:r>
              <a:rPr lang="sr-Latn-CS" sz="1800"/>
              <a:t>:</a:t>
            </a:r>
          </a:p>
          <a:p>
            <a:pPr lvl="1">
              <a:lnSpc>
                <a:spcPct val="80000"/>
              </a:lnSpc>
            </a:pPr>
            <a:r>
              <a:rPr lang="sr-Latn-CS" sz="1400" b="1">
                <a:solidFill>
                  <a:srgbClr val="FF3300"/>
                </a:solidFill>
              </a:rPr>
              <a:t>Naziv</a:t>
            </a:r>
            <a:r>
              <a:rPr lang="en-US" sz="1400" b="1">
                <a:solidFill>
                  <a:srgbClr val="FF3300"/>
                </a:solidFill>
              </a:rPr>
              <a:t> (ID izdav</a:t>
            </a:r>
            <a:r>
              <a:rPr lang="sr-Latn-CS" sz="1400" b="1">
                <a:solidFill>
                  <a:srgbClr val="FF3300"/>
                </a:solidFill>
              </a:rPr>
              <a:t>ča)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Adresa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Grad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Poštanski broj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Kontakt telefon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Email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Sajt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Aktivan</a:t>
            </a:r>
          </a:p>
          <a:p>
            <a:pPr lvl="1">
              <a:lnSpc>
                <a:spcPct val="80000"/>
              </a:lnSpc>
            </a:pPr>
            <a:r>
              <a:rPr lang="sr-Latn-CS" sz="1400"/>
              <a:t>Spisak literature</a:t>
            </a:r>
            <a:r>
              <a:rPr lang="en-US" sz="1400"/>
              <a:t> …</a:t>
            </a:r>
            <a:endParaRPr lang="sr-Latn-CS" sz="140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52400" y="152400"/>
            <a:ext cx="883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000" b="1" u="sng">
                <a:solidFill>
                  <a:schemeClr val="tx2"/>
                </a:solidFill>
              </a:rPr>
              <a:t>2. DB BIBLIOTEKA</a:t>
            </a:r>
            <a:br>
              <a:rPr lang="en-US" sz="2000" b="1" u="sng">
                <a:solidFill>
                  <a:schemeClr val="tx2"/>
                </a:solidFill>
              </a:rPr>
            </a:br>
            <a:r>
              <a:rPr lang="en-US" sz="1000" b="1" u="sng">
                <a:solidFill>
                  <a:schemeClr val="tx2"/>
                </a:solidFill>
              </a:rPr>
              <a:t/>
            </a:r>
            <a:br>
              <a:rPr lang="en-US" sz="1000" b="1" u="sng">
                <a:solidFill>
                  <a:schemeClr val="tx2"/>
                </a:solidFill>
              </a:rPr>
            </a:br>
            <a:r>
              <a:rPr lang="en-US" b="1" u="sng">
                <a:solidFill>
                  <a:schemeClr val="tx2"/>
                </a:solidFill>
              </a:rPr>
              <a:t>Subjekti-ENTITETI (tabele)</a:t>
            </a:r>
            <a:r>
              <a:rPr lang="en-US" b="1">
                <a:solidFill>
                  <a:schemeClr val="tx2"/>
                </a:solidFill>
              </a:rPr>
              <a:t>: </a:t>
            </a:r>
            <a:r>
              <a:rPr lang="sr-Latn-CS" b="1">
                <a:solidFill>
                  <a:schemeClr val="tx2"/>
                </a:solidFill>
              </a:rPr>
              <a:t>Čitaoci</a:t>
            </a:r>
            <a:r>
              <a:rPr lang="en-US">
                <a:solidFill>
                  <a:schemeClr val="tx2"/>
                </a:solidFill>
              </a:rPr>
              <a:t>, </a:t>
            </a:r>
            <a:r>
              <a:rPr lang="sr-Latn-CS" b="1">
                <a:solidFill>
                  <a:schemeClr val="tx2"/>
                </a:solidFill>
              </a:rPr>
              <a:t>Knjige</a:t>
            </a:r>
            <a:r>
              <a:rPr lang="en-US">
                <a:solidFill>
                  <a:schemeClr val="tx2"/>
                </a:solidFill>
              </a:rPr>
              <a:t>, </a:t>
            </a:r>
            <a:r>
              <a:rPr lang="sr-Latn-CS">
                <a:solidFill>
                  <a:schemeClr val="tx2"/>
                </a:solidFill>
              </a:rPr>
              <a:t>Autori</a:t>
            </a:r>
            <a:r>
              <a:rPr lang="en-US">
                <a:solidFill>
                  <a:schemeClr val="tx2"/>
                </a:solidFill>
              </a:rPr>
              <a:t>, </a:t>
            </a:r>
            <a:r>
              <a:rPr lang="sr-Latn-CS">
                <a:solidFill>
                  <a:schemeClr val="tx2"/>
                </a:solidFill>
              </a:rPr>
              <a:t>Izdavači</a:t>
            </a:r>
            <a:r>
              <a:rPr lang="en-US">
                <a:solidFill>
                  <a:schemeClr val="tx2"/>
                </a:solidFill>
              </a:rPr>
              <a:t>,</a:t>
            </a:r>
            <a:r>
              <a:rPr lang="en-US" sz="2000">
                <a:solidFill>
                  <a:schemeClr val="tx2"/>
                </a:solidFill>
              </a:rPr>
              <a:t> </a:t>
            </a:r>
            <a:r>
              <a:rPr lang="sr-Latn-CS" sz="2000" b="1">
                <a:solidFill>
                  <a:schemeClr val="tx2"/>
                </a:solidFill>
              </a:rPr>
              <a:t>Iznajmljivanje</a:t>
            </a:r>
            <a:r>
              <a:rPr lang="en-GB" sz="2000">
                <a:solidFill>
                  <a:schemeClr val="tx2"/>
                </a:solidFill>
              </a:rPr>
              <a:t>,…</a:t>
            </a:r>
            <a:br>
              <a:rPr lang="en-GB" sz="2000">
                <a:solidFill>
                  <a:schemeClr val="tx2"/>
                </a:solidFill>
              </a:rPr>
            </a:br>
            <a:r>
              <a:rPr lang="en-GB" sz="1000">
                <a:solidFill>
                  <a:schemeClr val="tx2"/>
                </a:solidFill>
              </a:rPr>
              <a:t/>
            </a:r>
            <a:br>
              <a:rPr lang="en-GB" sz="1000">
                <a:solidFill>
                  <a:schemeClr val="tx2"/>
                </a:solidFill>
              </a:rPr>
            </a:br>
            <a:r>
              <a:rPr lang="en-GB" b="1">
                <a:solidFill>
                  <a:schemeClr val="tx2"/>
                </a:solidFill>
              </a:rPr>
              <a:t>Podaci-ATRIBUTI entiteta (polja tabela)</a:t>
            </a: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867400" y="1905000"/>
            <a:ext cx="31242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sr-Latn-CS" b="1"/>
              <a:t>4. </a:t>
            </a:r>
            <a:r>
              <a:rPr lang="sr-Latn-CS" b="1" u="sng"/>
              <a:t>Iznajmljivanje</a:t>
            </a:r>
            <a:r>
              <a:rPr lang="sr-Latn-CS" b="1"/>
              <a:t>:	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sr-Latn-CS" sz="1400" b="1">
                <a:solidFill>
                  <a:srgbClr val="FF3300"/>
                </a:solidFill>
              </a:rPr>
              <a:t>ID iznajmljivanja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sr-Latn-CS" sz="1400" b="1"/>
              <a:t>Knjiga (Inventarski br.)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sr-Latn-CS" sz="1400" b="1"/>
              <a:t>Čitalac (Br. članske karte)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sr-Latn-CS" sz="1400"/>
              <a:t>Datum izdavanja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sr-Latn-CS" sz="1400"/>
              <a:t>Datum vraćanja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sr-Latn-CS" sz="1400"/>
              <a:t>Komentar ...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805B-1605-400D-B4A7-5F3AC83CE19A}" type="slidenum">
              <a:rPr lang="en-US"/>
              <a:pPr/>
              <a:t>30</a:t>
            </a:fld>
            <a:endParaRPr lang="en-US"/>
          </a:p>
        </p:txBody>
      </p:sp>
      <p:pic>
        <p:nvPicPr>
          <p:cNvPr id="116753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2286000"/>
            <a:ext cx="1981200" cy="1504950"/>
          </a:xfrm>
          <a:prstGeom prst="rect">
            <a:avLst/>
          </a:prstGeom>
          <a:noFill/>
        </p:spPr>
      </p:pic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11163"/>
          </a:xfrm>
        </p:spPr>
        <p:txBody>
          <a:bodyPr/>
          <a:lstStyle/>
          <a:p>
            <a:r>
              <a:rPr lang="sr-Latn-CS" sz="2800" b="1" u="sng"/>
              <a:t>Svojstva polja</a:t>
            </a:r>
            <a:endParaRPr lang="en-US" sz="2800" b="1" u="sng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839200" cy="1371600"/>
          </a:xfrm>
        </p:spPr>
        <p:txBody>
          <a:bodyPr/>
          <a:lstStyle/>
          <a:p>
            <a:pPr>
              <a:buFontTx/>
              <a:buNone/>
            </a:pPr>
            <a:r>
              <a:rPr lang="sr-Latn-CS" sz="1800"/>
              <a:t>Svako polje tabele sadrži podatke određenog tipa, sa određenim svojstvima. </a:t>
            </a:r>
          </a:p>
          <a:p>
            <a:pPr>
              <a:buFontTx/>
              <a:buNone/>
            </a:pPr>
            <a:r>
              <a:rPr lang="sr-Latn-CS" sz="1800"/>
              <a:t>Svojstva polja se definišu o okviru kartica </a:t>
            </a:r>
            <a:r>
              <a:rPr lang="sr-Latn-CS" sz="1800" i="1"/>
              <a:t>General</a:t>
            </a:r>
            <a:r>
              <a:rPr lang="sr-Latn-CS" sz="1800"/>
              <a:t> i </a:t>
            </a:r>
            <a:r>
              <a:rPr lang="sr-Latn-CS" sz="1800" i="1"/>
              <a:t>Loolup</a:t>
            </a:r>
            <a:r>
              <a:rPr lang="sr-Latn-CS" sz="1800"/>
              <a:t> u oknu </a:t>
            </a:r>
            <a:r>
              <a:rPr lang="sr-Latn-CS" sz="1800" i="1"/>
              <a:t>Field Properties</a:t>
            </a:r>
            <a:r>
              <a:rPr lang="sr-Latn-CS" sz="1800"/>
              <a:t> </a:t>
            </a:r>
          </a:p>
          <a:p>
            <a:pPr>
              <a:buFontTx/>
              <a:buNone/>
            </a:pPr>
            <a:r>
              <a:rPr lang="sr-Latn-CS" sz="1800" i="1"/>
              <a:t>Design</a:t>
            </a:r>
            <a:r>
              <a:rPr lang="sr-Latn-CS" sz="1800"/>
              <a:t> prikaza tabele.</a:t>
            </a:r>
          </a:p>
          <a:p>
            <a:pPr>
              <a:buFontTx/>
              <a:buNone/>
            </a:pPr>
            <a:r>
              <a:rPr lang="sr-Latn-CS" sz="1800"/>
              <a:t>Sadržaj kartica, odnosno prisutna svojstva zavise od tipa podatka.</a:t>
            </a:r>
            <a:endParaRPr lang="en-US" sz="1800"/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57400"/>
            <a:ext cx="2362200" cy="2352675"/>
          </a:xfrm>
          <a:prstGeom prst="rect">
            <a:avLst/>
          </a:prstGeom>
          <a:noFill/>
        </p:spPr>
      </p:pic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2286000"/>
            <a:ext cx="2133600" cy="2009775"/>
          </a:xfrm>
          <a:prstGeom prst="rect">
            <a:avLst/>
          </a:prstGeom>
          <a:noFill/>
        </p:spPr>
      </p:pic>
      <p:pic>
        <p:nvPicPr>
          <p:cNvPr id="11674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286000"/>
            <a:ext cx="1981200" cy="1962150"/>
          </a:xfrm>
          <a:prstGeom prst="rect">
            <a:avLst/>
          </a:prstGeom>
          <a:noFill/>
        </p:spPr>
      </p:pic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2590800" y="20574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sr-Latn-CS" sz="1600" b="1" i="1" u="sng">
                <a:solidFill>
                  <a:schemeClr val="tx2"/>
                </a:solidFill>
              </a:rPr>
              <a:t>Data</a:t>
            </a:r>
            <a:r>
              <a:rPr lang="sr-Latn-CS" sz="1600" b="1" u="sng">
                <a:solidFill>
                  <a:schemeClr val="tx2"/>
                </a:solidFill>
              </a:rPr>
              <a:t>/</a:t>
            </a:r>
            <a:r>
              <a:rPr lang="sr-Latn-CS" sz="1600" b="1" i="1" u="sng">
                <a:solidFill>
                  <a:schemeClr val="tx2"/>
                </a:solidFill>
              </a:rPr>
              <a:t>Time </a:t>
            </a:r>
            <a:r>
              <a:rPr lang="sr-Latn-CS" sz="1600" b="1" u="sng">
                <a:solidFill>
                  <a:schemeClr val="tx2"/>
                </a:solidFill>
              </a:rPr>
              <a:t>polje</a:t>
            </a:r>
            <a:endParaRPr lang="en-US" sz="1600" b="1" u="sng">
              <a:solidFill>
                <a:schemeClr val="tx2"/>
              </a:solidFill>
            </a:endParaRPr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152400" y="19812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sr-Latn-CS" sz="1600" b="1" i="1" u="sng">
                <a:solidFill>
                  <a:schemeClr val="tx2"/>
                </a:solidFill>
              </a:rPr>
              <a:t>Text</a:t>
            </a:r>
            <a:r>
              <a:rPr lang="sr-Latn-CS" sz="1600" b="1" u="sng">
                <a:solidFill>
                  <a:schemeClr val="tx2"/>
                </a:solidFill>
              </a:rPr>
              <a:t> polje</a:t>
            </a:r>
            <a:endParaRPr lang="en-US" sz="1600" b="1" u="sng">
              <a:solidFill>
                <a:schemeClr val="tx2"/>
              </a:solidFill>
            </a:endParaRPr>
          </a:p>
        </p:txBody>
      </p:sp>
      <p:sp>
        <p:nvSpPr>
          <p:cNvPr id="116746" name="Rectangle 10"/>
          <p:cNvSpPr>
            <a:spLocks noChangeArrowheads="1"/>
          </p:cNvSpPr>
          <p:nvPr/>
        </p:nvSpPr>
        <p:spPr bwMode="auto">
          <a:xfrm>
            <a:off x="4800600" y="20574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sr-Latn-CS" sz="1600" b="1" i="1" u="sng">
                <a:solidFill>
                  <a:schemeClr val="tx2"/>
                </a:solidFill>
              </a:rPr>
              <a:t>Number</a:t>
            </a:r>
            <a:r>
              <a:rPr lang="sr-Latn-CS" sz="1600" b="1" u="sng">
                <a:solidFill>
                  <a:schemeClr val="tx2"/>
                </a:solidFill>
              </a:rPr>
              <a:t> polje</a:t>
            </a:r>
            <a:endParaRPr lang="en-US" sz="1600" b="1" u="sng">
              <a:solidFill>
                <a:schemeClr val="tx2"/>
              </a:solidFill>
            </a:endParaRPr>
          </a:p>
        </p:txBody>
      </p:sp>
      <p:pic>
        <p:nvPicPr>
          <p:cNvPr id="116747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648200"/>
            <a:ext cx="2219325" cy="2047875"/>
          </a:xfrm>
          <a:prstGeom prst="rect">
            <a:avLst/>
          </a:prstGeom>
          <a:noFill/>
        </p:spPr>
      </p:pic>
      <p:sp>
        <p:nvSpPr>
          <p:cNvPr id="116748" name="Rectangle 12"/>
          <p:cNvSpPr>
            <a:spLocks noChangeArrowheads="1"/>
          </p:cNvSpPr>
          <p:nvPr/>
        </p:nvSpPr>
        <p:spPr bwMode="auto">
          <a:xfrm>
            <a:off x="228600" y="44196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sr-Latn-CS" sz="1600" b="1" i="1" u="sng">
                <a:solidFill>
                  <a:schemeClr val="tx2"/>
                </a:solidFill>
              </a:rPr>
              <a:t>Memo </a:t>
            </a:r>
            <a:r>
              <a:rPr lang="sr-Latn-CS" sz="1600" b="1" u="sng">
                <a:solidFill>
                  <a:schemeClr val="tx2"/>
                </a:solidFill>
              </a:rPr>
              <a:t>polje</a:t>
            </a:r>
            <a:endParaRPr lang="en-US" sz="1600" b="1" u="sng">
              <a:solidFill>
                <a:schemeClr val="tx2"/>
              </a:solidFill>
            </a:endParaRPr>
          </a:p>
        </p:txBody>
      </p:sp>
      <p:pic>
        <p:nvPicPr>
          <p:cNvPr id="116751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3657600"/>
            <a:ext cx="1981200" cy="1095375"/>
          </a:xfrm>
          <a:prstGeom prst="rect">
            <a:avLst/>
          </a:prstGeom>
          <a:noFill/>
        </p:spPr>
      </p:pic>
      <p:sp>
        <p:nvSpPr>
          <p:cNvPr id="116752" name="Rectangle 16"/>
          <p:cNvSpPr>
            <a:spLocks noChangeArrowheads="1"/>
          </p:cNvSpPr>
          <p:nvPr/>
        </p:nvSpPr>
        <p:spPr bwMode="auto">
          <a:xfrm>
            <a:off x="6858000" y="20574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sr-Latn-CS" sz="1600" b="1" i="1" u="sng">
                <a:solidFill>
                  <a:schemeClr val="tx2"/>
                </a:solidFill>
              </a:rPr>
              <a:t>Yes</a:t>
            </a:r>
            <a:r>
              <a:rPr lang="sr-Latn-CS" sz="1600" b="1" u="sng">
                <a:solidFill>
                  <a:schemeClr val="tx2"/>
                </a:solidFill>
              </a:rPr>
              <a:t>/</a:t>
            </a:r>
            <a:r>
              <a:rPr lang="sr-Latn-CS" sz="1600" b="1" i="1" u="sng">
                <a:solidFill>
                  <a:schemeClr val="tx2"/>
                </a:solidFill>
              </a:rPr>
              <a:t>No</a:t>
            </a:r>
            <a:r>
              <a:rPr lang="sr-Latn-CS" sz="1600" b="1" u="sng">
                <a:solidFill>
                  <a:schemeClr val="tx2"/>
                </a:solidFill>
              </a:rPr>
              <a:t> polje</a:t>
            </a:r>
            <a:endParaRPr lang="en-US" sz="1600" b="1" u="sng">
              <a:solidFill>
                <a:schemeClr val="tx2"/>
              </a:solidFill>
            </a:endParaRPr>
          </a:p>
        </p:txBody>
      </p:sp>
      <p:pic>
        <p:nvPicPr>
          <p:cNvPr id="116754" name="Picture 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4648200"/>
            <a:ext cx="2047875" cy="2095500"/>
          </a:xfrm>
          <a:prstGeom prst="rect">
            <a:avLst/>
          </a:prstGeom>
          <a:noFill/>
        </p:spPr>
      </p:pic>
      <p:sp>
        <p:nvSpPr>
          <p:cNvPr id="116755" name="Rectangle 19"/>
          <p:cNvSpPr>
            <a:spLocks noChangeArrowheads="1"/>
          </p:cNvSpPr>
          <p:nvPr/>
        </p:nvSpPr>
        <p:spPr bwMode="auto">
          <a:xfrm>
            <a:off x="4800600" y="4419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sr-Latn-CS" sz="1600" b="1" i="1" u="sng">
                <a:solidFill>
                  <a:schemeClr val="tx2"/>
                </a:solidFill>
              </a:rPr>
              <a:t>Hyperlink </a:t>
            </a:r>
            <a:r>
              <a:rPr lang="sr-Latn-CS" sz="1600" b="1" u="sng">
                <a:solidFill>
                  <a:schemeClr val="tx2"/>
                </a:solidFill>
              </a:rPr>
              <a:t>polje</a:t>
            </a:r>
            <a:endParaRPr lang="en-US" sz="1600" b="1" u="sng">
              <a:solidFill>
                <a:schemeClr val="tx2"/>
              </a:solidFill>
            </a:endParaRPr>
          </a:p>
        </p:txBody>
      </p:sp>
      <p:pic>
        <p:nvPicPr>
          <p:cNvPr id="116756" name="Picture 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67000" y="4648200"/>
            <a:ext cx="2133600" cy="1362075"/>
          </a:xfrm>
          <a:prstGeom prst="rect">
            <a:avLst/>
          </a:prstGeom>
          <a:noFill/>
        </p:spPr>
      </p:pic>
      <p:sp>
        <p:nvSpPr>
          <p:cNvPr id="116757" name="Rectangle 21"/>
          <p:cNvSpPr>
            <a:spLocks noChangeArrowheads="1"/>
          </p:cNvSpPr>
          <p:nvPr/>
        </p:nvSpPr>
        <p:spPr bwMode="auto">
          <a:xfrm>
            <a:off x="2590800" y="4419600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sr-Latn-CS" sz="1600" b="1" i="1" u="sng">
                <a:solidFill>
                  <a:schemeClr val="tx2"/>
                </a:solidFill>
              </a:rPr>
              <a:t>AutoNumber</a:t>
            </a:r>
            <a:r>
              <a:rPr lang="sr-Latn-CS" sz="1600" b="1" u="sng">
                <a:solidFill>
                  <a:schemeClr val="tx2"/>
                </a:solidFill>
              </a:rPr>
              <a:t> polje</a:t>
            </a:r>
            <a:endParaRPr lang="en-US" sz="1600" b="1" u="sng">
              <a:solidFill>
                <a:schemeClr val="tx2"/>
              </a:solidFill>
            </a:endParaRPr>
          </a:p>
        </p:txBody>
      </p:sp>
      <p:pic>
        <p:nvPicPr>
          <p:cNvPr id="116759" name="Picture 2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10400" y="5181600"/>
            <a:ext cx="1943100" cy="904875"/>
          </a:xfrm>
          <a:prstGeom prst="rect">
            <a:avLst/>
          </a:prstGeom>
          <a:noFill/>
        </p:spPr>
      </p:pic>
      <p:sp>
        <p:nvSpPr>
          <p:cNvPr id="116760" name="Rectangle 24"/>
          <p:cNvSpPr>
            <a:spLocks noChangeArrowheads="1"/>
          </p:cNvSpPr>
          <p:nvPr/>
        </p:nvSpPr>
        <p:spPr bwMode="auto">
          <a:xfrm>
            <a:off x="6934200" y="49530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sr-Latn-CS" sz="1600" b="1" i="1" u="sng">
                <a:solidFill>
                  <a:schemeClr val="tx2"/>
                </a:solidFill>
              </a:rPr>
              <a:t>OLE </a:t>
            </a:r>
            <a:r>
              <a:rPr lang="sr-Latn-CS" sz="1600" b="1" u="sng">
                <a:solidFill>
                  <a:schemeClr val="tx2"/>
                </a:solidFill>
              </a:rPr>
              <a:t>polje</a:t>
            </a:r>
            <a:endParaRPr lang="en-US" sz="1600" b="1" u="sng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B3ED-C5AA-4860-8534-6DEB95B97CAB}" type="slidenum">
              <a:rPr lang="en-US"/>
              <a:pPr/>
              <a:t>31</a:t>
            </a:fld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839200" cy="6477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 i="1" u="sng"/>
              <a:t>Field Size</a:t>
            </a:r>
            <a:r>
              <a:rPr lang="en-US" sz="2400" b="1" u="sng"/>
              <a:t> (veličina polja) svojstvo</a:t>
            </a:r>
            <a:r>
              <a:rPr lang="en-US" sz="1800" b="1"/>
              <a:t> </a:t>
            </a:r>
            <a:endParaRPr lang="sr-Latn-CS" sz="18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/>
              <a:t>specificira maksimalnu dužinu</a:t>
            </a:r>
            <a:r>
              <a:rPr lang="sr-Latn-CS" sz="1800"/>
              <a:t> </a:t>
            </a:r>
            <a:r>
              <a:rPr lang="en-US" sz="1800"/>
              <a:t>teksta u polju ili maksimalni opseg brojeva.</a:t>
            </a:r>
            <a:endParaRPr lang="sr-Latn-CS" sz="1800"/>
          </a:p>
          <a:p>
            <a:pPr>
              <a:lnSpc>
                <a:spcPct val="80000"/>
              </a:lnSpc>
              <a:buFontTx/>
              <a:buNone/>
            </a:pPr>
            <a:endParaRPr lang="en-US" sz="10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0066FF"/>
                </a:solidFill>
              </a:rPr>
              <a:t>Svojstvo </a:t>
            </a:r>
            <a:r>
              <a:rPr lang="en-US" sz="1800" b="1" i="1">
                <a:solidFill>
                  <a:srgbClr val="0066FF"/>
                </a:solidFill>
              </a:rPr>
              <a:t>Field Size</a:t>
            </a:r>
            <a:r>
              <a:rPr lang="en-US" sz="1800" b="1">
                <a:solidFill>
                  <a:srgbClr val="0066FF"/>
                </a:solidFill>
              </a:rPr>
              <a:t> postoji samo za polja tipa </a:t>
            </a:r>
            <a:r>
              <a:rPr lang="en-US" sz="1800" b="1" i="1" u="sng">
                <a:solidFill>
                  <a:srgbClr val="0066FF"/>
                </a:solidFill>
              </a:rPr>
              <a:t>Text </a:t>
            </a:r>
            <a:r>
              <a:rPr lang="en-US" sz="1800" b="1" u="sng">
                <a:solidFill>
                  <a:srgbClr val="0066FF"/>
                </a:solidFill>
              </a:rPr>
              <a:t>, </a:t>
            </a:r>
            <a:r>
              <a:rPr lang="en-US" sz="1800" b="1" i="1" u="sng">
                <a:solidFill>
                  <a:srgbClr val="0066FF"/>
                </a:solidFill>
              </a:rPr>
              <a:t>Number</a:t>
            </a:r>
            <a:r>
              <a:rPr lang="en-US" sz="1800" b="1" u="sng">
                <a:solidFill>
                  <a:srgbClr val="0066FF"/>
                </a:solidFill>
              </a:rPr>
              <a:t> i </a:t>
            </a:r>
            <a:r>
              <a:rPr lang="en-US" sz="1800" b="1" i="1" u="sng">
                <a:solidFill>
                  <a:srgbClr val="0066FF"/>
                </a:solidFill>
              </a:rPr>
              <a:t>Auto Number</a:t>
            </a:r>
            <a:r>
              <a:rPr lang="en-US" sz="1800" b="1" u="sng">
                <a:solidFill>
                  <a:srgbClr val="0066FF"/>
                </a:solidFill>
              </a:rPr>
              <a:t>.</a:t>
            </a:r>
            <a:endParaRPr lang="sr-Latn-CS" sz="1800" b="1" u="sng">
              <a:solidFill>
                <a:srgbClr val="0066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000" u="sng">
              <a:solidFill>
                <a:srgbClr val="0066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 i="1" u="sng"/>
              <a:t>Text</a:t>
            </a:r>
            <a:r>
              <a:rPr lang="sr-Latn-CS" sz="1800" b="1" u="sng"/>
              <a:t> polje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/>
              <a:t>Podrazumijevana veličina teksta je 50 znakova, a mogu</a:t>
            </a:r>
            <a:r>
              <a:rPr lang="sr-Latn-CS" sz="1800" b="1"/>
              <a:t>ći opseg </a:t>
            </a:r>
            <a:r>
              <a:rPr lang="en-US" sz="1800" b="1"/>
              <a:t>(1-225).</a:t>
            </a:r>
            <a:r>
              <a:rPr lang="en-US" sz="1800"/>
              <a:t> </a:t>
            </a:r>
            <a:endParaRPr lang="sr-Latn-CS" sz="18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/>
              <a:t>Preporučljivo je da se za svako tekstualno polje zada širina i to tako da bude </a:t>
            </a:r>
            <a:r>
              <a:rPr lang="sr-Latn-CS" sz="1800"/>
              <a:t>j</a:t>
            </a:r>
            <a:r>
              <a:rPr lang="en-US" sz="1800"/>
              <a:t>ednaka</a:t>
            </a:r>
            <a:endParaRPr lang="sr-Latn-CS" sz="18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/>
              <a:t>(nešto</a:t>
            </a:r>
            <a:r>
              <a:rPr lang="sr-Latn-CS" sz="1800"/>
              <a:t> </a:t>
            </a:r>
            <a:r>
              <a:rPr lang="en-US" sz="1800"/>
              <a:t>veća) najvećem broju znakova koji očekujemo u polju. Time se</a:t>
            </a:r>
            <a:r>
              <a:rPr lang="sr-Latn-CS" sz="1800"/>
              <a:t> m</a:t>
            </a:r>
            <a:r>
              <a:rPr lang="en-US" sz="1800"/>
              <a:t>ože uštedjeti</a:t>
            </a:r>
            <a:endParaRPr lang="sr-Latn-CS" sz="18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/>
              <a:t>u memoriji </a:t>
            </a:r>
            <a:r>
              <a:rPr lang="sr-Latn-CS" sz="1800"/>
              <a:t>i </a:t>
            </a:r>
            <a:r>
              <a:rPr lang="en-US" sz="1800"/>
              <a:t>ubrzati procesi.</a:t>
            </a:r>
            <a:endParaRPr lang="sr-Latn-CS" sz="1800"/>
          </a:p>
          <a:p>
            <a:pPr>
              <a:lnSpc>
                <a:spcPct val="80000"/>
              </a:lnSpc>
              <a:buFontTx/>
              <a:buNone/>
            </a:pPr>
            <a:endParaRPr lang="en-US" sz="1000" b="1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 i="1" u="sng"/>
              <a:t>Number</a:t>
            </a:r>
            <a:r>
              <a:rPr lang="sr-Latn-CS" sz="1800" b="1" u="sng"/>
              <a:t> polje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/>
              <a:t>Podrazumijevana veličina za brojeve je </a:t>
            </a:r>
            <a:r>
              <a:rPr lang="en-US" sz="1800" b="1" i="1"/>
              <a:t>Long Integer</a:t>
            </a:r>
            <a:r>
              <a:rPr lang="en-US" sz="1800"/>
              <a:t>. </a:t>
            </a:r>
            <a:endParaRPr lang="sr-Latn-CS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Vrijednosti svojstva </a:t>
            </a:r>
            <a:r>
              <a:rPr lang="en-US" sz="1800" i="1"/>
              <a:t>Field Size</a:t>
            </a:r>
            <a:r>
              <a:rPr lang="en-US" sz="1800"/>
              <a:t> za numerička polja </a:t>
            </a:r>
            <a:r>
              <a:rPr lang="sr-Latn-CS" sz="1800"/>
              <a:t>su:</a:t>
            </a:r>
          </a:p>
          <a:p>
            <a:pPr>
              <a:lnSpc>
                <a:spcPct val="80000"/>
              </a:lnSpc>
              <a:buFont typeface="Arial" charset="0"/>
              <a:buChar char="–"/>
            </a:pPr>
            <a:r>
              <a:rPr lang="en-US" sz="1800" b="1" i="1"/>
              <a:t>Integer</a:t>
            </a:r>
            <a:r>
              <a:rPr lang="en-US" sz="1800" i="1"/>
              <a:t> </a:t>
            </a:r>
            <a:r>
              <a:rPr lang="en-US" sz="1800"/>
              <a:t>(cijeli brojevi od -32768 do 32767),</a:t>
            </a:r>
            <a:endParaRPr lang="sr-Latn-CS" sz="1800"/>
          </a:p>
          <a:p>
            <a:pPr>
              <a:lnSpc>
                <a:spcPct val="80000"/>
              </a:lnSpc>
              <a:buFont typeface="Arial" charset="0"/>
              <a:buChar char="–"/>
            </a:pPr>
            <a:r>
              <a:rPr lang="en-US" sz="1800" b="1" i="1"/>
              <a:t>Long Integer</a:t>
            </a:r>
            <a:r>
              <a:rPr lang="en-US" sz="1800" i="1"/>
              <a:t> </a:t>
            </a:r>
            <a:r>
              <a:rPr lang="en-US" sz="1800"/>
              <a:t>(cijeli brojevi od -2147483648 do 2147483647),</a:t>
            </a:r>
            <a:endParaRPr lang="sr-Latn-CS" sz="1800"/>
          </a:p>
          <a:p>
            <a:pPr>
              <a:lnSpc>
                <a:spcPct val="80000"/>
              </a:lnSpc>
              <a:buFont typeface="Arial" charset="0"/>
              <a:buChar char="–"/>
            </a:pPr>
            <a:r>
              <a:rPr lang="en-US" sz="1800" b="1" i="1"/>
              <a:t>Single</a:t>
            </a:r>
            <a:r>
              <a:rPr lang="en-US" sz="1800" i="1"/>
              <a:t> </a:t>
            </a:r>
            <a:r>
              <a:rPr lang="en-US" sz="1800"/>
              <a:t>(realni broj sa do 7 decimalnih mjesta, iz opsega -3.4x1038 do 3.4x1038), </a:t>
            </a:r>
            <a:endParaRPr lang="sr-Latn-CS" sz="1800"/>
          </a:p>
          <a:p>
            <a:pPr>
              <a:lnSpc>
                <a:spcPct val="80000"/>
              </a:lnSpc>
              <a:buFont typeface="Arial" charset="0"/>
              <a:buChar char="–"/>
            </a:pPr>
            <a:r>
              <a:rPr lang="en-US" sz="1800" b="1" i="1"/>
              <a:t>Double</a:t>
            </a:r>
            <a:r>
              <a:rPr lang="en-US" sz="1800" i="1"/>
              <a:t> </a:t>
            </a:r>
            <a:r>
              <a:rPr lang="en-US" sz="1800"/>
              <a:t>(realni broj sa do 15 decimalnih mjesta, iz opsega 1.797x10308 do 1.797x1030 ; Opciju </a:t>
            </a:r>
            <a:r>
              <a:rPr lang="en-US" sz="1800" i="1"/>
              <a:t>Double</a:t>
            </a:r>
            <a:r>
              <a:rPr lang="en-US" sz="1800"/>
              <a:t> traba koristiti uvijek kada se radi sa velikim </a:t>
            </a:r>
            <a:r>
              <a:rPr lang="sr-Latn-CS" sz="1800"/>
              <a:t>b</a:t>
            </a:r>
            <a:r>
              <a:rPr lang="en-US" sz="1800"/>
              <a:t>rojevima i kada je potrebno mnogo decimalnih mjesta),</a:t>
            </a:r>
            <a:endParaRPr lang="sr-Latn-CS" sz="1800"/>
          </a:p>
          <a:p>
            <a:pPr>
              <a:lnSpc>
                <a:spcPct val="80000"/>
              </a:lnSpc>
              <a:buFont typeface="Arial" charset="0"/>
              <a:buChar char="–"/>
            </a:pPr>
            <a:r>
              <a:rPr lang="en-US" sz="1800" b="1" i="1"/>
              <a:t>Decimal</a:t>
            </a:r>
            <a:r>
              <a:rPr lang="en-US" sz="1800" i="1"/>
              <a:t> </a:t>
            </a:r>
            <a:r>
              <a:rPr lang="en-US" sz="1800"/>
              <a:t>(decimalni broj sa do 28 decimalnih mjesta)</a:t>
            </a:r>
            <a:r>
              <a:rPr lang="sr-Latn-CS" sz="1800"/>
              <a:t>,...</a:t>
            </a:r>
          </a:p>
          <a:p>
            <a:pPr>
              <a:lnSpc>
                <a:spcPct val="80000"/>
              </a:lnSpc>
              <a:buFont typeface="Arial" charset="0"/>
              <a:buChar char="–"/>
            </a:pPr>
            <a:endParaRPr lang="en-US" sz="10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/>
              <a:t>Da bi pravilno definisali numerički tip podatke, mora se odabrati neki od </a:t>
            </a:r>
            <a:endParaRPr lang="sr-Latn-CS" sz="1800" b="1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/>
              <a:t>p</a:t>
            </a:r>
            <a:r>
              <a:rPr lang="en-US" sz="1800" b="1"/>
              <a:t>odtipova </a:t>
            </a:r>
            <a:r>
              <a:rPr lang="sr-Latn-CS" sz="1800" b="1"/>
              <a:t>p</a:t>
            </a:r>
            <a:r>
              <a:rPr lang="en-US" sz="1800" b="1"/>
              <a:t>odataka iz padajuće liste svojstva </a:t>
            </a:r>
            <a:r>
              <a:rPr lang="en-US" sz="1800" b="1" i="1"/>
              <a:t>Field Size</a:t>
            </a:r>
            <a:r>
              <a:rPr lang="en-US" sz="1800" b="1"/>
              <a:t>.</a:t>
            </a:r>
            <a:endParaRPr lang="sr-Latn-CS" sz="1800" b="1"/>
          </a:p>
          <a:p>
            <a:pPr>
              <a:lnSpc>
                <a:spcPct val="80000"/>
              </a:lnSpc>
              <a:buFontTx/>
              <a:buNone/>
            </a:pPr>
            <a:endParaRPr lang="en-US" sz="1800" b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45AF-8B78-4D5F-BA96-931856C28553}" type="slidenum">
              <a:rPr lang="en-US"/>
              <a:pPr/>
              <a:t>32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839200" cy="5715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r-Latn-CS" sz="2400" b="1" i="1" u="sng"/>
              <a:t>Format</a:t>
            </a:r>
            <a:r>
              <a:rPr lang="sr-Latn-CS" sz="2400" b="1" u="sng"/>
              <a:t> (izgled) svojstvo</a:t>
            </a:r>
            <a:r>
              <a:rPr lang="sr-Latn-CS" sz="2400" b="1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omogućava prikazivanje podataka u željenom (odabranom) obliku, bez obzira kako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su podaci unešeni.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900"/>
          </a:p>
          <a:p>
            <a:pPr>
              <a:lnSpc>
                <a:spcPct val="80000"/>
              </a:lnSpc>
              <a:buFontTx/>
              <a:buNone/>
            </a:pPr>
            <a:r>
              <a:rPr lang="fr-FR" sz="1800"/>
              <a:t>Svaki tip polja ima sopstveni skup formata</a:t>
            </a:r>
            <a:r>
              <a:rPr lang="sr-Latn-CS" sz="1800"/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800"/>
              <a:t>Za neke tipove podataka postoje unaprijed definisani formati,</a:t>
            </a:r>
            <a:endParaRPr lang="sr-Latn-CS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z</a:t>
            </a:r>
            <a:r>
              <a:rPr lang="fr-FR" sz="1800"/>
              <a:t>a</a:t>
            </a:r>
            <a:r>
              <a:rPr lang="sr-Latn-CS" sz="1800"/>
              <a:t> </a:t>
            </a:r>
            <a:r>
              <a:rPr lang="fr-FR" sz="1800"/>
              <a:t>druge ih definišemo neposredno-samostalno, </a:t>
            </a:r>
            <a:endParaRPr lang="sr-Latn-CS" sz="1800"/>
          </a:p>
          <a:p>
            <a:pPr>
              <a:lnSpc>
                <a:spcPct val="80000"/>
              </a:lnSpc>
              <a:buFontTx/>
              <a:buNone/>
            </a:pPr>
            <a:r>
              <a:rPr lang="fr-FR" sz="1800"/>
              <a:t>dok za treće tipove podataka postoje obje mogućnosti. </a:t>
            </a:r>
            <a:endParaRPr lang="sr-Latn-CS" sz="1800"/>
          </a:p>
          <a:p>
            <a:pPr>
              <a:lnSpc>
                <a:spcPct val="80000"/>
              </a:lnSpc>
              <a:buFontTx/>
              <a:buNone/>
            </a:pPr>
            <a:endParaRPr lang="sr-Latn-CS" sz="900" b="1" i="1" u="sng"/>
          </a:p>
          <a:p>
            <a:pPr>
              <a:lnSpc>
                <a:spcPct val="80000"/>
              </a:lnSpc>
              <a:buFontTx/>
              <a:buNone/>
            </a:pPr>
            <a:endParaRPr lang="fr-FR" sz="900" b="1" i="1" u="sng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 b="1" u="sng"/>
              <a:t>Format svojstvo za</a:t>
            </a:r>
            <a:r>
              <a:rPr lang="fr-FR" sz="2000" b="1" u="sng"/>
              <a:t> </a:t>
            </a:r>
            <a:r>
              <a:rPr lang="fr-FR" sz="2000" b="1" i="1" u="sng"/>
              <a:t>Text</a:t>
            </a:r>
            <a:r>
              <a:rPr lang="fr-FR" sz="2000" b="1" u="sng"/>
              <a:t> i </a:t>
            </a:r>
            <a:r>
              <a:rPr lang="fr-FR" sz="2000" b="1" i="1" u="sng"/>
              <a:t>Memo</a:t>
            </a:r>
            <a:r>
              <a:rPr lang="fr-FR" sz="2000" b="1" u="sng"/>
              <a:t> tip podataka</a:t>
            </a:r>
            <a:r>
              <a:rPr lang="sr-Latn-CS" sz="2000" b="1"/>
              <a:t>,</a:t>
            </a:r>
            <a:r>
              <a:rPr lang="fr-FR" sz="2000" b="1"/>
              <a:t> </a:t>
            </a:r>
            <a:endParaRPr lang="sr-Latn-CS" sz="2000" b="1"/>
          </a:p>
          <a:p>
            <a:pPr>
              <a:lnSpc>
                <a:spcPct val="80000"/>
              </a:lnSpc>
              <a:buFontTx/>
              <a:buNone/>
            </a:pPr>
            <a:r>
              <a:rPr lang="fr-FR" sz="1800"/>
              <a:t>ne nudi listu</a:t>
            </a:r>
            <a:r>
              <a:rPr lang="sr-Latn-CS" sz="1800"/>
              <a:t> </a:t>
            </a:r>
            <a:r>
              <a:rPr lang="fr-FR" sz="1800"/>
              <a:t>gotovih formata, već samo određeni broj simbola za </a:t>
            </a:r>
            <a:r>
              <a:rPr lang="sr-Latn-CS" sz="1800"/>
              <a:t>f</a:t>
            </a:r>
            <a:r>
              <a:rPr lang="fr-FR" sz="1800"/>
              <a:t>ormatiranje</a:t>
            </a:r>
            <a:endParaRPr lang="sr-Latn-CS" sz="1800"/>
          </a:p>
          <a:p>
            <a:pPr>
              <a:lnSpc>
                <a:spcPct val="80000"/>
              </a:lnSpc>
              <a:buFontTx/>
              <a:buNone/>
            </a:pPr>
            <a:r>
              <a:rPr lang="fr-FR" sz="1800"/>
              <a:t>tekstualnih i </a:t>
            </a:r>
            <a:r>
              <a:rPr lang="fr-FR" sz="1800" i="1"/>
              <a:t>Memo</a:t>
            </a:r>
            <a:r>
              <a:rPr lang="fr-FR" sz="1800"/>
              <a:t> tipova polja, kao što su: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fr-FR" sz="1800"/>
              <a:t>Simbol </a:t>
            </a:r>
            <a:r>
              <a:rPr lang="sr-Latn-CS" sz="1800"/>
              <a:t>&gt; </a:t>
            </a:r>
            <a:r>
              <a:rPr lang="fr-FR" sz="1800"/>
              <a:t>(</a:t>
            </a:r>
            <a:r>
              <a:rPr lang="fr-FR" sz="1800" b="1"/>
              <a:t>veće od </a:t>
            </a:r>
            <a:r>
              <a:rPr lang="fr-FR" sz="1800"/>
              <a:t>), </a:t>
            </a:r>
            <a:r>
              <a:rPr lang="fr-FR" sz="1800" b="1"/>
              <a:t>sav tekst u polju ispisuje se velikim slovima</a:t>
            </a:r>
            <a:r>
              <a:rPr lang="fr-FR" sz="1800"/>
              <a:t>, bez obzira na način na koji korisnik unosi podatke;</a:t>
            </a:r>
            <a:endParaRPr lang="en-US" sz="180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800"/>
              <a:t>Simbol </a:t>
            </a:r>
            <a:r>
              <a:rPr lang="sr-Latn-CS" sz="1800"/>
              <a:t>&lt;</a:t>
            </a:r>
            <a:r>
              <a:rPr lang="en-US" sz="1800"/>
              <a:t> (</a:t>
            </a:r>
            <a:r>
              <a:rPr lang="en-US" sz="1800" b="1"/>
              <a:t>manje od</a:t>
            </a:r>
            <a:r>
              <a:rPr lang="en-US" sz="1800"/>
              <a:t> ), sav tekst u polju ispisuje se malim slovima. </a:t>
            </a:r>
            <a:endParaRPr lang="sr-Latn-CS" sz="180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sr-Latn-CS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 b="1" u="sng"/>
              <a:t>Primjer:</a:t>
            </a:r>
            <a:endParaRPr lang="sr-Latn-CS" sz="20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/>
              <a:t>1. Za polje </a:t>
            </a:r>
            <a:r>
              <a:rPr lang="sr-Latn-CS" sz="2000" b="1"/>
              <a:t>Prezime, obezbijediti prikaz sa svim velikim slovima.</a:t>
            </a:r>
            <a:endParaRPr lang="sr-Latn-CS" sz="2000"/>
          </a:p>
          <a:p>
            <a:pPr>
              <a:lnSpc>
                <a:spcPct val="80000"/>
              </a:lnSpc>
            </a:pPr>
            <a:r>
              <a:rPr lang="sr-Latn-CS" sz="2000"/>
              <a:t>    U oknu </a:t>
            </a:r>
            <a:r>
              <a:rPr lang="sl-SI" sz="2000" i="1"/>
              <a:t>Field Properties </a:t>
            </a:r>
            <a:r>
              <a:rPr lang="sl-SI" sz="2000"/>
              <a:t>polja Prezime, kartica </a:t>
            </a:r>
            <a:r>
              <a:rPr lang="sl-SI" sz="2000" i="1"/>
              <a:t>General</a:t>
            </a:r>
            <a:r>
              <a:rPr lang="sl-SI" sz="2000"/>
              <a:t>:</a:t>
            </a:r>
            <a:endParaRPr lang="sr-Latn-CS" sz="20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/>
              <a:t> 	    </a:t>
            </a:r>
            <a:r>
              <a:rPr lang="sr-Latn-CS" sz="2000">
                <a:solidFill>
                  <a:srgbClr val="C0C0C0"/>
                </a:solidFill>
              </a:rPr>
              <a:t>(LTMx1) svojstvo</a:t>
            </a:r>
            <a:r>
              <a:rPr lang="sr-Latn-CS" sz="2000"/>
              <a:t> </a:t>
            </a:r>
            <a:r>
              <a:rPr lang="sl-SI" sz="2000" b="1" i="1">
                <a:solidFill>
                  <a:srgbClr val="FF3300"/>
                </a:solidFill>
              </a:rPr>
              <a:t>Format</a:t>
            </a:r>
            <a:r>
              <a:rPr lang="sl-SI" sz="2000">
                <a:solidFill>
                  <a:srgbClr val="C0C0C0"/>
                </a:solidFill>
              </a:rPr>
              <a:t>,</a:t>
            </a:r>
            <a:r>
              <a:rPr lang="sr-Latn-CS" sz="2000" b="1">
                <a:solidFill>
                  <a:srgbClr val="C0C0C0"/>
                </a:solidFill>
                <a:sym typeface="Symbol" pitchFamily="18" charset="2"/>
              </a:rPr>
              <a:t> </a:t>
            </a:r>
            <a:r>
              <a:rPr lang="sr-Latn-CS" sz="2000">
                <a:solidFill>
                  <a:srgbClr val="C0C0C0"/>
                </a:solidFill>
              </a:rPr>
              <a:t>upiše se znak,</a:t>
            </a:r>
            <a:r>
              <a:rPr lang="sr-Latn-CS" sz="2000" b="1"/>
              <a:t> </a:t>
            </a:r>
            <a:r>
              <a:rPr lang="sr-Latn-CS" sz="2000" b="1">
                <a:solidFill>
                  <a:srgbClr val="FF3300"/>
                </a:solidFill>
              </a:rPr>
              <a:t>&gt;</a:t>
            </a:r>
            <a:endParaRPr lang="en-US" sz="20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85DD-65F6-4814-887E-004711FABBB6}" type="slidenum">
              <a:rPr lang="en-US"/>
              <a:pPr/>
              <a:t>33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763000" cy="685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200" b="1" i="1" u="sng"/>
              <a:t>Format</a:t>
            </a:r>
            <a:r>
              <a:rPr lang="en-US" sz="2200" b="1" u="sng"/>
              <a:t> svojstvo za </a:t>
            </a:r>
            <a:r>
              <a:rPr lang="en-US" sz="2200" b="1" i="1" u="sng"/>
              <a:t>Number </a:t>
            </a:r>
            <a:r>
              <a:rPr lang="en-US" sz="2200" b="1" u="sng"/>
              <a:t>i </a:t>
            </a:r>
            <a:r>
              <a:rPr lang="en-US" sz="2200" b="1" i="1" u="sng"/>
              <a:t>Currency</a:t>
            </a:r>
            <a:r>
              <a:rPr lang="en-US" sz="2200" b="1" u="sng"/>
              <a:t> tip podataka</a:t>
            </a:r>
            <a:r>
              <a:rPr lang="sr-Latn-CS" sz="2200" b="1" u="sng"/>
              <a:t>,</a:t>
            </a:r>
            <a:r>
              <a:rPr lang="en-US" sz="1600" b="1"/>
              <a:t> </a:t>
            </a:r>
            <a:endParaRPr lang="sr-Latn-CS" sz="1600" b="1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nudi listu gotovih formata</a:t>
            </a:r>
            <a:r>
              <a:rPr lang="sr-Latn-CS" sz="1600"/>
              <a:t>:</a:t>
            </a:r>
            <a:endParaRPr lang="en-US" sz="160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609600"/>
            <a:ext cx="3124200" cy="1757363"/>
          </a:xfrm>
          <a:prstGeom prst="rect">
            <a:avLst/>
          </a:prstGeom>
          <a:noFill/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52400" y="2514600"/>
            <a:ext cx="88392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i="1" u="sng"/>
              <a:t>General Number</a:t>
            </a:r>
            <a:r>
              <a:rPr lang="en-US"/>
              <a:t> - podrazumijevani format, prikazuje podatke onako kako su </a:t>
            </a:r>
            <a:r>
              <a:rPr lang="sr-Latn-CS"/>
              <a:t>u</a:t>
            </a:r>
            <a:r>
              <a:rPr lang="en-US"/>
              <a:t>nešeni;</a:t>
            </a:r>
            <a:endParaRPr lang="sr-Latn-CS"/>
          </a:p>
          <a:p>
            <a:r>
              <a:rPr lang="en-US" b="1" i="1" u="sng"/>
              <a:t>Currency</a:t>
            </a:r>
            <a:r>
              <a:rPr lang="en-US" u="sng"/>
              <a:t> </a:t>
            </a:r>
            <a:r>
              <a:rPr lang="en-US"/>
              <a:t>- numeričko polje prevodi u oblik novčanog; Podatke prikazuje sa</a:t>
            </a:r>
            <a:r>
              <a:rPr lang="sr-Latn-CS"/>
              <a:t> </a:t>
            </a:r>
            <a:r>
              <a:rPr lang="en-US"/>
              <a:t>dvije </a:t>
            </a:r>
            <a:endParaRPr lang="sr-Latn-CS"/>
          </a:p>
          <a:p>
            <a:r>
              <a:rPr lang="sr-Latn-CS"/>
              <a:t>d</a:t>
            </a:r>
            <a:r>
              <a:rPr lang="en-US"/>
              <a:t>ecimale; Dodaje i odgovarajući znak za valutu ( £ ), u skladu sa</a:t>
            </a:r>
            <a:r>
              <a:rPr lang="sr-Latn-CS"/>
              <a:t> p</a:t>
            </a:r>
            <a:r>
              <a:rPr lang="en-US"/>
              <a:t>arametrima regional </a:t>
            </a:r>
            <a:r>
              <a:rPr lang="en-US" i="1"/>
              <a:t>Settings</a:t>
            </a:r>
            <a:r>
              <a:rPr lang="en-US"/>
              <a:t> u </a:t>
            </a:r>
            <a:r>
              <a:rPr lang="en-US" i="1"/>
              <a:t>Windowsovom Control Panel</a:t>
            </a:r>
            <a:r>
              <a:rPr lang="en-US"/>
              <a:t>, kao</a:t>
            </a:r>
            <a:r>
              <a:rPr lang="sr-Latn-CS"/>
              <a:t> </a:t>
            </a:r>
            <a:r>
              <a:rPr lang="en-US"/>
              <a:t>i znak za razdvajanje hiljada;</a:t>
            </a:r>
            <a:endParaRPr lang="sr-Latn-CS"/>
          </a:p>
          <a:p>
            <a:r>
              <a:rPr lang="en-US" b="1" i="1" u="sng"/>
              <a:t>Euro</a:t>
            </a:r>
            <a:r>
              <a:rPr lang="en-US"/>
              <a:t> je format, praktično identičan predhodnom, s tim što dodaje znak</a:t>
            </a:r>
            <a:r>
              <a:rPr lang="sr-Latn-CS"/>
              <a:t> za euro;</a:t>
            </a:r>
          </a:p>
          <a:p>
            <a:r>
              <a:rPr lang="en-US" b="1" i="1" u="sng"/>
              <a:t>Fixed</a:t>
            </a:r>
            <a:r>
              <a:rPr lang="en-US"/>
              <a:t> prikazuje podatke u polju sa određenim brojem decimala</a:t>
            </a:r>
            <a:r>
              <a:rPr lang="sr-Latn-CS"/>
              <a:t>.</a:t>
            </a:r>
            <a:r>
              <a:rPr lang="en-US"/>
              <a:t> Standardno, na dvije</a:t>
            </a:r>
            <a:endParaRPr lang="sr-Latn-CS"/>
          </a:p>
          <a:p>
            <a:r>
              <a:rPr lang="en-US"/>
              <a:t>decimale. Za promjenu broja decimalnih mjesta, potrebno je postaviti parametar</a:t>
            </a:r>
            <a:r>
              <a:rPr lang="sr-Latn-CS"/>
              <a:t> </a:t>
            </a:r>
            <a:r>
              <a:rPr lang="en-US" b="1" i="1" u="sng"/>
              <a:t>Decimal Places</a:t>
            </a:r>
            <a:r>
              <a:rPr lang="en-US"/>
              <a:t>, odmah ispod opcije </a:t>
            </a:r>
            <a:r>
              <a:rPr lang="en-US" i="1"/>
              <a:t>Format</a:t>
            </a:r>
            <a:r>
              <a:rPr lang="en-US"/>
              <a:t>; </a:t>
            </a:r>
            <a:endParaRPr lang="en-US" b="1" i="1"/>
          </a:p>
          <a:p>
            <a:r>
              <a:rPr lang="en-US" b="1" i="1" u="sng"/>
              <a:t>Standard </a:t>
            </a:r>
            <a:r>
              <a:rPr lang="en-US" b="1" i="1"/>
              <a:t> </a:t>
            </a:r>
            <a:r>
              <a:rPr lang="en-US"/>
              <a:t>je format , praktično identičan predhodnom, samo što dodaje znak za </a:t>
            </a:r>
            <a:endParaRPr lang="sr-Latn-CS"/>
          </a:p>
          <a:p>
            <a:r>
              <a:rPr lang="sr-Latn-CS"/>
              <a:t>r</a:t>
            </a:r>
            <a:r>
              <a:rPr lang="en-US"/>
              <a:t>azdvajanje hiljada;</a:t>
            </a:r>
            <a:endParaRPr lang="en-US" b="1" i="1"/>
          </a:p>
          <a:p>
            <a:r>
              <a:rPr lang="en-US" b="1" i="1" u="sng"/>
              <a:t>Percent </a:t>
            </a:r>
            <a:r>
              <a:rPr lang="en-US"/>
              <a:t> format je namjenjen za polja čiji podaci izražavaju procente</a:t>
            </a:r>
            <a:r>
              <a:rPr lang="sr-Latn-CS"/>
              <a:t>. </a:t>
            </a:r>
            <a:r>
              <a:rPr lang="en-US"/>
              <a:t>Brojčane </a:t>
            </a:r>
            <a:endParaRPr lang="sr-Latn-CS"/>
          </a:p>
          <a:p>
            <a:r>
              <a:rPr lang="sr-Latn-CS"/>
              <a:t>p</a:t>
            </a:r>
            <a:r>
              <a:rPr lang="en-US"/>
              <a:t>odatke množi sa 100  i dodaje znak za procenat (% )</a:t>
            </a:r>
            <a:r>
              <a:rPr lang="sr-Latn-CS"/>
              <a:t>;</a:t>
            </a:r>
          </a:p>
          <a:p>
            <a:r>
              <a:rPr lang="sr-Latn-CS" b="1" i="1" u="sng"/>
              <a:t>Scientifik</a:t>
            </a:r>
            <a:r>
              <a:rPr lang="sr-Latn-CS"/>
              <a:t> je eksponencijalni prikaz.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A6BB-A6FB-4AE4-9034-82EB4576176F}" type="slidenum">
              <a:rPr lang="en-US"/>
              <a:pPr/>
              <a:t>34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962400"/>
            <a:ext cx="8343900" cy="914400"/>
          </a:xfrm>
        </p:spPr>
        <p:txBody>
          <a:bodyPr/>
          <a:lstStyle/>
          <a:p>
            <a:pPr>
              <a:buFontTx/>
              <a:buNone/>
            </a:pPr>
            <a:r>
              <a:rPr lang="en-US" sz="2200" b="1" u="sng"/>
              <a:t>Format svojstvo za </a:t>
            </a:r>
            <a:r>
              <a:rPr lang="en-US" sz="2200" b="1" i="1" u="sng"/>
              <a:t>Date/Time</a:t>
            </a:r>
            <a:r>
              <a:rPr lang="en-US" sz="2200" b="1" u="sng"/>
              <a:t> tip podatka</a:t>
            </a:r>
            <a:r>
              <a:rPr lang="sr-Latn-CS" sz="2800" b="1" u="sng"/>
              <a:t>,</a:t>
            </a:r>
            <a:endParaRPr lang="en-US" sz="2800"/>
          </a:p>
          <a:p>
            <a:pPr>
              <a:buFontTx/>
              <a:buNone/>
            </a:pPr>
            <a:r>
              <a:rPr lang="en-US" sz="2000"/>
              <a:t>nudi </a:t>
            </a:r>
            <a:r>
              <a:rPr lang="sr-Latn-CS" sz="2000"/>
              <a:t>listu gotovih formata</a:t>
            </a:r>
            <a:r>
              <a:rPr lang="en-US" sz="2000"/>
              <a:t>: 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572000"/>
            <a:ext cx="3200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04800" y="152400"/>
            <a:ext cx="86868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73038">
              <a:tabLst>
                <a:tab pos="1044575" algn="l"/>
              </a:tabLst>
            </a:pPr>
            <a:r>
              <a:rPr lang="sr-Latn-CS" u="sng"/>
              <a:t>Primjeri:</a:t>
            </a:r>
            <a:endParaRPr lang="en-US"/>
          </a:p>
          <a:p>
            <a:pPr indent="173038">
              <a:buFontTx/>
              <a:buAutoNum type="arabicPeriod"/>
              <a:tabLst>
                <a:tab pos="1044575" algn="l"/>
              </a:tabLst>
            </a:pPr>
            <a:r>
              <a:rPr lang="sr-Latn-CS"/>
              <a:t> Za polje </a:t>
            </a:r>
            <a:r>
              <a:rPr lang="sr-Latn-CS" b="1"/>
              <a:t>NabavnaCijenaKnjige, </a:t>
            </a:r>
            <a:r>
              <a:rPr lang="sr-Latn-CS"/>
              <a:t>obezbijediti prikaz u Evrima.</a:t>
            </a:r>
          </a:p>
          <a:p>
            <a:pPr indent="173038">
              <a:buFontTx/>
              <a:buChar char="•"/>
              <a:tabLst>
                <a:tab pos="1044575" algn="l"/>
              </a:tabLst>
            </a:pPr>
            <a:r>
              <a:rPr lang="sr-Latn-CS"/>
              <a:t> U oknu </a:t>
            </a:r>
            <a:r>
              <a:rPr lang="sl-SI" i="1"/>
              <a:t>Field Properties</a:t>
            </a:r>
            <a:r>
              <a:rPr lang="sl-SI"/>
              <a:t>, kartica </a:t>
            </a:r>
            <a:r>
              <a:rPr lang="sl-SI" i="1"/>
              <a:t>General</a:t>
            </a:r>
            <a:r>
              <a:rPr lang="sl-SI"/>
              <a:t>:</a:t>
            </a:r>
            <a:endParaRPr lang="en-US"/>
          </a:p>
          <a:p>
            <a:pPr indent="173038">
              <a:tabLst>
                <a:tab pos="1044575" algn="l"/>
              </a:tabLst>
            </a:pPr>
            <a:r>
              <a:rPr lang="sl-SI">
                <a:solidFill>
                  <a:srgbClr val="C0C0C0"/>
                </a:solidFill>
              </a:rPr>
              <a:t>(</a:t>
            </a:r>
            <a:r>
              <a:rPr lang="fr-FR">
                <a:solidFill>
                  <a:srgbClr val="C0C0C0"/>
                </a:solidFill>
                <a:sym typeface="Symbol" pitchFamily="18" charset="2"/>
              </a:rPr>
              <a:t>LTMx1) </a:t>
            </a:r>
            <a:r>
              <a:rPr lang="sl-SI">
                <a:solidFill>
                  <a:srgbClr val="C0C0C0"/>
                </a:solidFill>
                <a:sym typeface="Symbol" pitchFamily="18" charset="2"/>
              </a:rPr>
              <a:t>svojstvo</a:t>
            </a:r>
            <a:r>
              <a:rPr lang="sl-SI">
                <a:sym typeface="Symbol" pitchFamily="18" charset="2"/>
              </a:rPr>
              <a:t> </a:t>
            </a:r>
            <a:r>
              <a:rPr lang="sl-SI" b="1" i="1">
                <a:solidFill>
                  <a:srgbClr val="FF3300"/>
                </a:solidFill>
                <a:sym typeface="Symbol" pitchFamily="18" charset="2"/>
              </a:rPr>
              <a:t>Format</a:t>
            </a:r>
            <a:r>
              <a:rPr lang="sl-SI">
                <a:sym typeface="Symbol" pitchFamily="18" charset="2"/>
              </a:rPr>
              <a:t> </a:t>
            </a:r>
            <a:r>
              <a:rPr lang="sl-SI">
                <a:solidFill>
                  <a:srgbClr val="C0C0C0"/>
                </a:solidFill>
                <a:sym typeface="Symbol" pitchFamily="18" charset="2"/>
              </a:rPr>
              <a:t>,</a:t>
            </a:r>
            <a:r>
              <a:rPr lang="sl-SI">
                <a:sym typeface="Symbol" pitchFamily="18" charset="2"/>
              </a:rPr>
              <a:t> </a:t>
            </a:r>
            <a:r>
              <a:rPr lang="fr-FR">
                <a:solidFill>
                  <a:srgbClr val="C0C0C0"/>
                </a:solidFill>
                <a:sym typeface="Symbol" pitchFamily="18" charset="2"/>
              </a:rPr>
              <a:t>padajuća lista</a:t>
            </a:r>
            <a:r>
              <a:rPr lang="fr-FR" b="1" i="1">
                <a:sym typeface="Symbol" pitchFamily="18" charset="2"/>
              </a:rPr>
              <a:t> </a:t>
            </a:r>
            <a:r>
              <a:rPr lang="fr-FR" b="1" i="1">
                <a:solidFill>
                  <a:srgbClr val="FF3300"/>
                </a:solidFill>
                <a:sym typeface="Symbol" pitchFamily="18" charset="2"/>
              </a:rPr>
              <a:t>▼</a:t>
            </a:r>
            <a:r>
              <a:rPr lang="sr-Latn-CS">
                <a:solidFill>
                  <a:srgbClr val="C0C0C0"/>
                </a:solidFill>
                <a:sym typeface="Symbol" pitchFamily="18" charset="2"/>
              </a:rPr>
              <a:t>,</a:t>
            </a:r>
            <a:r>
              <a:rPr lang="fr-FR" i="1">
                <a:solidFill>
                  <a:srgbClr val="C0C0C0"/>
                </a:solidFill>
                <a:sym typeface="Symbol" pitchFamily="18" charset="2"/>
              </a:rPr>
              <a:t> </a:t>
            </a:r>
            <a:r>
              <a:rPr lang="sr-Latn-CS">
                <a:solidFill>
                  <a:srgbClr val="C0C0C0"/>
                </a:solidFill>
                <a:sym typeface="Symbol" pitchFamily="18" charset="2"/>
              </a:rPr>
              <a:t>odabira se opcija</a:t>
            </a:r>
            <a:r>
              <a:rPr lang="sr-Latn-CS" b="1">
                <a:sym typeface="Symbol" pitchFamily="18" charset="2"/>
              </a:rPr>
              <a:t> </a:t>
            </a:r>
            <a:r>
              <a:rPr lang="fr-FR" b="1" i="1">
                <a:solidFill>
                  <a:srgbClr val="FF3300"/>
                </a:solidFill>
                <a:sym typeface="Symbol" pitchFamily="18" charset="2"/>
              </a:rPr>
              <a:t>Euro</a:t>
            </a:r>
            <a:r>
              <a:rPr lang="fr-FR" b="1">
                <a:sym typeface="Symbol" pitchFamily="18" charset="2"/>
              </a:rPr>
              <a:t> </a:t>
            </a:r>
            <a:endParaRPr lang="sr-Latn-CS" b="1">
              <a:sym typeface="Symbol" pitchFamily="18" charset="2"/>
            </a:endParaRPr>
          </a:p>
          <a:p>
            <a:pPr indent="173038">
              <a:tabLst>
                <a:tab pos="1044575" algn="l"/>
              </a:tabLst>
            </a:pPr>
            <a:endParaRPr lang="sr-Latn-CS" sz="1000" b="1">
              <a:sym typeface="Symbol" pitchFamily="18" charset="2"/>
            </a:endParaRPr>
          </a:p>
          <a:p>
            <a:pPr indent="173038">
              <a:tabLst>
                <a:tab pos="1044575" algn="l"/>
              </a:tabLst>
            </a:pPr>
            <a:r>
              <a:rPr lang="sr-Latn-CS">
                <a:sym typeface="Symbol" pitchFamily="18" charset="2"/>
              </a:rPr>
              <a:t>2. Za polje</a:t>
            </a:r>
            <a:r>
              <a:rPr lang="sr-Latn-CS" b="1">
                <a:sym typeface="Symbol" pitchFamily="18" charset="2"/>
              </a:rPr>
              <a:t> BrojPoena</a:t>
            </a:r>
            <a:r>
              <a:rPr lang="sr-Latn-CS">
                <a:sym typeface="Symbol" pitchFamily="18" charset="2"/>
              </a:rPr>
              <a:t>, obezbijediti prikaz u obliku decimalnog broja sa dva decimalna mjesta i znakom (,) za razdvajanje decimalnih mjesta:</a:t>
            </a:r>
          </a:p>
          <a:p>
            <a:pPr indent="173038">
              <a:buFontTx/>
              <a:buChar char="•"/>
              <a:tabLst>
                <a:tab pos="1044575" algn="l"/>
              </a:tabLst>
            </a:pPr>
            <a:r>
              <a:rPr lang="sr-Latn-CS" b="1">
                <a:sym typeface="Symbol" pitchFamily="18" charset="2"/>
              </a:rPr>
              <a:t> </a:t>
            </a:r>
            <a:r>
              <a:rPr lang="sr-Latn-CS">
                <a:sym typeface="Symbol" pitchFamily="18" charset="2"/>
              </a:rPr>
              <a:t>U oknu </a:t>
            </a:r>
            <a:r>
              <a:rPr lang="sl-SI" i="1">
                <a:sym typeface="Symbol" pitchFamily="18" charset="2"/>
              </a:rPr>
              <a:t>Field Properties</a:t>
            </a:r>
            <a:r>
              <a:rPr lang="sl-SI">
                <a:sym typeface="Symbol" pitchFamily="18" charset="2"/>
              </a:rPr>
              <a:t>, kartica </a:t>
            </a:r>
            <a:r>
              <a:rPr lang="sl-SI" i="1">
                <a:sym typeface="Symbol" pitchFamily="18" charset="2"/>
              </a:rPr>
              <a:t>General</a:t>
            </a:r>
            <a:r>
              <a:rPr lang="sl-SI">
                <a:sym typeface="Symbol" pitchFamily="18" charset="2"/>
              </a:rPr>
              <a:t>:</a:t>
            </a:r>
            <a:endParaRPr lang="en-US">
              <a:sym typeface="Symbol" pitchFamily="18" charset="2"/>
            </a:endParaRPr>
          </a:p>
          <a:p>
            <a:pPr indent="173038">
              <a:tabLst>
                <a:tab pos="1044575" algn="l"/>
              </a:tabLst>
            </a:pPr>
            <a:r>
              <a:rPr lang="sl-SI">
                <a:solidFill>
                  <a:srgbClr val="C0C0C0"/>
                </a:solidFill>
              </a:rPr>
              <a:t>(</a:t>
            </a:r>
            <a:r>
              <a:rPr lang="fr-FR">
                <a:solidFill>
                  <a:srgbClr val="C0C0C0"/>
                </a:solidFill>
                <a:sym typeface="Symbol" pitchFamily="18" charset="2"/>
              </a:rPr>
              <a:t>LTMx1) </a:t>
            </a:r>
            <a:r>
              <a:rPr lang="sl-SI">
                <a:solidFill>
                  <a:srgbClr val="C0C0C0"/>
                </a:solidFill>
                <a:sym typeface="Symbol" pitchFamily="18" charset="2"/>
              </a:rPr>
              <a:t>svojstvo</a:t>
            </a:r>
            <a:r>
              <a:rPr lang="sl-SI">
                <a:sym typeface="Symbol" pitchFamily="18" charset="2"/>
              </a:rPr>
              <a:t> </a:t>
            </a:r>
            <a:r>
              <a:rPr lang="sl-SI" b="1" i="1">
                <a:solidFill>
                  <a:srgbClr val="FF3300"/>
                </a:solidFill>
                <a:sym typeface="Symbol" pitchFamily="18" charset="2"/>
              </a:rPr>
              <a:t>Field Size</a:t>
            </a:r>
            <a:r>
              <a:rPr lang="sl-SI">
                <a:solidFill>
                  <a:srgbClr val="C0C0C0"/>
                </a:solidFill>
                <a:sym typeface="Symbol" pitchFamily="18" charset="2"/>
              </a:rPr>
              <a:t>,</a:t>
            </a:r>
            <a:r>
              <a:rPr lang="sl-SI">
                <a:sym typeface="Symbol" pitchFamily="18" charset="2"/>
              </a:rPr>
              <a:t> </a:t>
            </a:r>
            <a:r>
              <a:rPr lang="fr-FR">
                <a:solidFill>
                  <a:srgbClr val="C0C0C0"/>
                </a:solidFill>
                <a:sym typeface="Symbol" pitchFamily="18" charset="2"/>
              </a:rPr>
              <a:t>padajuća lista</a:t>
            </a:r>
            <a:r>
              <a:rPr lang="fr-FR" b="1" i="1">
                <a:sym typeface="Symbol" pitchFamily="18" charset="2"/>
              </a:rPr>
              <a:t> </a:t>
            </a:r>
            <a:r>
              <a:rPr lang="fr-FR" b="1" i="1">
                <a:solidFill>
                  <a:srgbClr val="FF3300"/>
                </a:solidFill>
                <a:sym typeface="Symbol" pitchFamily="18" charset="2"/>
              </a:rPr>
              <a:t>▼</a:t>
            </a:r>
            <a:r>
              <a:rPr lang="sr-Latn-CS">
                <a:solidFill>
                  <a:srgbClr val="C0C0C0"/>
                </a:solidFill>
                <a:sym typeface="Symbol" pitchFamily="18" charset="2"/>
              </a:rPr>
              <a:t>,</a:t>
            </a:r>
            <a:r>
              <a:rPr lang="fr-FR" i="1">
                <a:solidFill>
                  <a:srgbClr val="C0C0C0"/>
                </a:solidFill>
                <a:sym typeface="Symbol" pitchFamily="18" charset="2"/>
              </a:rPr>
              <a:t> </a:t>
            </a:r>
            <a:r>
              <a:rPr lang="sr-Latn-CS">
                <a:solidFill>
                  <a:srgbClr val="C0C0C0"/>
                </a:solidFill>
                <a:sym typeface="Symbol" pitchFamily="18" charset="2"/>
              </a:rPr>
              <a:t>odabira se opcija</a:t>
            </a:r>
            <a:r>
              <a:rPr lang="sr-Latn-CS">
                <a:sym typeface="Symbol" pitchFamily="18" charset="2"/>
              </a:rPr>
              <a:t> </a:t>
            </a:r>
            <a:r>
              <a:rPr lang="sr-Latn-CS" b="1" i="1">
                <a:solidFill>
                  <a:srgbClr val="FF3300"/>
                </a:solidFill>
                <a:sym typeface="Symbol" pitchFamily="18" charset="2"/>
              </a:rPr>
              <a:t>Single </a:t>
            </a:r>
          </a:p>
          <a:p>
            <a:pPr indent="173038">
              <a:tabLst>
                <a:tab pos="1044575" algn="l"/>
              </a:tabLst>
            </a:pPr>
            <a:r>
              <a:rPr lang="sl-SI">
                <a:solidFill>
                  <a:srgbClr val="C0C0C0"/>
                </a:solidFill>
              </a:rPr>
              <a:t>(</a:t>
            </a:r>
            <a:r>
              <a:rPr lang="fr-FR">
                <a:solidFill>
                  <a:srgbClr val="C0C0C0"/>
                </a:solidFill>
                <a:sym typeface="Symbol" pitchFamily="18" charset="2"/>
              </a:rPr>
              <a:t>LTMx1) </a:t>
            </a:r>
            <a:r>
              <a:rPr lang="sl-SI">
                <a:solidFill>
                  <a:srgbClr val="C0C0C0"/>
                </a:solidFill>
                <a:sym typeface="Symbol" pitchFamily="18" charset="2"/>
              </a:rPr>
              <a:t>svojstvo</a:t>
            </a:r>
            <a:r>
              <a:rPr lang="sl-SI">
                <a:sym typeface="Symbol" pitchFamily="18" charset="2"/>
              </a:rPr>
              <a:t> </a:t>
            </a:r>
            <a:r>
              <a:rPr lang="sr-Latn-CS" b="1" i="1">
                <a:solidFill>
                  <a:srgbClr val="FF3300"/>
                </a:solidFill>
                <a:sym typeface="Symbol" pitchFamily="18" charset="2"/>
              </a:rPr>
              <a:t>Format</a:t>
            </a:r>
            <a:r>
              <a:rPr lang="sl-SI">
                <a:solidFill>
                  <a:srgbClr val="C0C0C0"/>
                </a:solidFill>
                <a:sym typeface="Symbol" pitchFamily="18" charset="2"/>
              </a:rPr>
              <a:t>,</a:t>
            </a:r>
            <a:r>
              <a:rPr lang="sl-SI">
                <a:sym typeface="Symbol" pitchFamily="18" charset="2"/>
              </a:rPr>
              <a:t> </a:t>
            </a:r>
            <a:r>
              <a:rPr lang="fr-FR">
                <a:solidFill>
                  <a:srgbClr val="C0C0C0"/>
                </a:solidFill>
                <a:sym typeface="Symbol" pitchFamily="18" charset="2"/>
              </a:rPr>
              <a:t>padajuća lista</a:t>
            </a:r>
            <a:r>
              <a:rPr lang="fr-FR" b="1" i="1">
                <a:sym typeface="Symbol" pitchFamily="18" charset="2"/>
              </a:rPr>
              <a:t> </a:t>
            </a:r>
            <a:r>
              <a:rPr lang="fr-FR" b="1" i="1">
                <a:solidFill>
                  <a:srgbClr val="FF3300"/>
                </a:solidFill>
                <a:sym typeface="Symbol" pitchFamily="18" charset="2"/>
              </a:rPr>
              <a:t>▼</a:t>
            </a:r>
            <a:r>
              <a:rPr lang="sr-Latn-CS">
                <a:solidFill>
                  <a:srgbClr val="C0C0C0"/>
                </a:solidFill>
                <a:sym typeface="Symbol" pitchFamily="18" charset="2"/>
              </a:rPr>
              <a:t>,</a:t>
            </a:r>
            <a:r>
              <a:rPr lang="fr-FR" i="1">
                <a:solidFill>
                  <a:srgbClr val="C0C0C0"/>
                </a:solidFill>
                <a:sym typeface="Symbol" pitchFamily="18" charset="2"/>
              </a:rPr>
              <a:t> </a:t>
            </a:r>
            <a:r>
              <a:rPr lang="sr-Latn-CS">
                <a:solidFill>
                  <a:srgbClr val="C0C0C0"/>
                </a:solidFill>
                <a:sym typeface="Symbol" pitchFamily="18" charset="2"/>
              </a:rPr>
              <a:t>odabira se opcija</a:t>
            </a:r>
            <a:r>
              <a:rPr lang="sr-Latn-CS">
                <a:sym typeface="Symbol" pitchFamily="18" charset="2"/>
              </a:rPr>
              <a:t> </a:t>
            </a:r>
            <a:r>
              <a:rPr lang="sr-Latn-CS" b="1" i="1">
                <a:solidFill>
                  <a:srgbClr val="FF3300"/>
                </a:solidFill>
                <a:sym typeface="Symbol" pitchFamily="18" charset="2"/>
              </a:rPr>
              <a:t>Fixed</a:t>
            </a:r>
            <a:r>
              <a:rPr lang="sr-Latn-CS" b="1" i="1">
                <a:sym typeface="Symbol" pitchFamily="18" charset="2"/>
              </a:rPr>
              <a:t> </a:t>
            </a:r>
          </a:p>
          <a:p>
            <a:pPr indent="173038">
              <a:tabLst>
                <a:tab pos="1044575" algn="l"/>
              </a:tabLst>
            </a:pPr>
            <a:r>
              <a:rPr lang="sl-SI">
                <a:solidFill>
                  <a:srgbClr val="C0C0C0"/>
                </a:solidFill>
              </a:rPr>
              <a:t>(</a:t>
            </a:r>
            <a:r>
              <a:rPr lang="fr-FR">
                <a:solidFill>
                  <a:srgbClr val="C0C0C0"/>
                </a:solidFill>
                <a:sym typeface="Symbol" pitchFamily="18" charset="2"/>
              </a:rPr>
              <a:t>LTMx1) </a:t>
            </a:r>
            <a:r>
              <a:rPr lang="sl-SI">
                <a:solidFill>
                  <a:srgbClr val="C0C0C0"/>
                </a:solidFill>
                <a:sym typeface="Symbol" pitchFamily="18" charset="2"/>
              </a:rPr>
              <a:t>svojstvo</a:t>
            </a:r>
            <a:r>
              <a:rPr lang="sl-SI">
                <a:sym typeface="Symbol" pitchFamily="18" charset="2"/>
              </a:rPr>
              <a:t> </a:t>
            </a:r>
            <a:r>
              <a:rPr lang="sr-Latn-CS" b="1" i="1">
                <a:solidFill>
                  <a:srgbClr val="FF3300"/>
                </a:solidFill>
                <a:sym typeface="Symbol" pitchFamily="18" charset="2"/>
              </a:rPr>
              <a:t>Decimal Places</a:t>
            </a:r>
            <a:r>
              <a:rPr lang="sr-Latn-CS">
                <a:solidFill>
                  <a:srgbClr val="C0C0C0"/>
                </a:solidFill>
                <a:sym typeface="Symbol" pitchFamily="18" charset="2"/>
              </a:rPr>
              <a:t>, upisuje se</a:t>
            </a:r>
            <a:r>
              <a:rPr lang="sr-Latn-CS" b="1">
                <a:sym typeface="Symbol" pitchFamily="18" charset="2"/>
              </a:rPr>
              <a:t> </a:t>
            </a:r>
            <a:r>
              <a:rPr lang="sr-Latn-CS" b="1">
                <a:solidFill>
                  <a:srgbClr val="FF3300"/>
                </a:solidFill>
                <a:sym typeface="Symbol" pitchFamily="18" charset="2"/>
              </a:rPr>
              <a:t>2</a:t>
            </a:r>
            <a:r>
              <a:rPr lang="sr-Latn-CS" b="1">
                <a:sym typeface="Symbol" pitchFamily="18" charset="2"/>
              </a:rPr>
              <a:t> </a:t>
            </a:r>
          </a:p>
          <a:p>
            <a:pPr indent="173038">
              <a:tabLst>
                <a:tab pos="1044575" algn="l"/>
              </a:tabLst>
            </a:pPr>
            <a:r>
              <a:rPr lang="sr-Latn-CS">
                <a:sym typeface="Symbol" pitchFamily="18" charset="2"/>
              </a:rPr>
              <a:t>			         ili</a:t>
            </a:r>
            <a:r>
              <a:rPr lang="sl-SI">
                <a:solidFill>
                  <a:srgbClr val="C0C0C0"/>
                </a:solidFill>
                <a:sym typeface="Symbol" pitchFamily="18" charset="2"/>
              </a:rPr>
              <a:t>,</a:t>
            </a:r>
            <a:r>
              <a:rPr lang="sl-SI">
                <a:sym typeface="Symbol" pitchFamily="18" charset="2"/>
              </a:rPr>
              <a:t> </a:t>
            </a:r>
            <a:r>
              <a:rPr lang="fr-FR">
                <a:solidFill>
                  <a:srgbClr val="C0C0C0"/>
                </a:solidFill>
                <a:sym typeface="Symbol" pitchFamily="18" charset="2"/>
              </a:rPr>
              <a:t>padajuća lista</a:t>
            </a:r>
            <a:r>
              <a:rPr lang="fr-FR" b="1" i="1">
                <a:sym typeface="Symbol" pitchFamily="18" charset="2"/>
              </a:rPr>
              <a:t> </a:t>
            </a:r>
            <a:r>
              <a:rPr lang="fr-FR" b="1" i="1">
                <a:solidFill>
                  <a:srgbClr val="FF3300"/>
                </a:solidFill>
                <a:sym typeface="Symbol" pitchFamily="18" charset="2"/>
              </a:rPr>
              <a:t>▼</a:t>
            </a:r>
            <a:r>
              <a:rPr lang="sr-Latn-CS">
                <a:solidFill>
                  <a:srgbClr val="C0C0C0"/>
                </a:solidFill>
                <a:sym typeface="Symbol" pitchFamily="18" charset="2"/>
              </a:rPr>
              <a:t>,</a:t>
            </a:r>
            <a:r>
              <a:rPr lang="fr-FR" i="1">
                <a:solidFill>
                  <a:srgbClr val="C0C0C0"/>
                </a:solidFill>
                <a:sym typeface="Symbol" pitchFamily="18" charset="2"/>
              </a:rPr>
              <a:t> </a:t>
            </a:r>
            <a:r>
              <a:rPr lang="sr-Latn-CS">
                <a:solidFill>
                  <a:srgbClr val="C0C0C0"/>
                </a:solidFill>
                <a:sym typeface="Symbol" pitchFamily="18" charset="2"/>
              </a:rPr>
              <a:t>odabira se opcija</a:t>
            </a:r>
            <a:r>
              <a:rPr lang="sr-Latn-CS">
                <a:sym typeface="Symbol" pitchFamily="18" charset="2"/>
              </a:rPr>
              <a:t> </a:t>
            </a:r>
            <a:r>
              <a:rPr lang="sr-Latn-CS" b="1">
                <a:solidFill>
                  <a:srgbClr val="FF3300"/>
                </a:solidFill>
                <a:sym typeface="Symbol" pitchFamily="18" charset="2"/>
              </a:rPr>
              <a:t>2</a:t>
            </a:r>
          </a:p>
          <a:p>
            <a:pPr indent="173038">
              <a:tabLst>
                <a:tab pos="1044575" algn="l"/>
              </a:tabLst>
            </a:pPr>
            <a:endParaRPr lang="en-US" sz="1000"/>
          </a:p>
          <a:p>
            <a:pPr indent="173038">
              <a:tabLst>
                <a:tab pos="1044575" algn="l"/>
              </a:tabLst>
            </a:pPr>
            <a:r>
              <a:rPr lang="sr-Latn-CS">
                <a:sym typeface="Symbol" pitchFamily="18" charset="2"/>
              </a:rPr>
              <a:t>U </a:t>
            </a:r>
            <a:r>
              <a:rPr lang="sr-Latn-CS" i="1">
                <a:sym typeface="Symbol" pitchFamily="18" charset="2"/>
              </a:rPr>
              <a:t>Windowsovom Control Panel</a:t>
            </a:r>
            <a:r>
              <a:rPr lang="sr-Latn-CS">
                <a:sym typeface="Symbol" pitchFamily="18" charset="2"/>
              </a:rPr>
              <a:t>, </a:t>
            </a:r>
            <a:r>
              <a:rPr lang="sr-Latn-CS" b="1" i="1">
                <a:sym typeface="Symbol" pitchFamily="18" charset="2"/>
              </a:rPr>
              <a:t>Regional</a:t>
            </a:r>
            <a:r>
              <a:rPr lang="sr-Latn-CS">
                <a:sym typeface="Symbol" pitchFamily="18" charset="2"/>
              </a:rPr>
              <a:t> </a:t>
            </a:r>
            <a:r>
              <a:rPr lang="sr-Latn-CS" b="1" i="1">
                <a:sym typeface="Symbol" pitchFamily="18" charset="2"/>
              </a:rPr>
              <a:t>and</a:t>
            </a:r>
            <a:r>
              <a:rPr lang="sr-Latn-CS">
                <a:sym typeface="Symbol" pitchFamily="18" charset="2"/>
              </a:rPr>
              <a:t> </a:t>
            </a:r>
            <a:r>
              <a:rPr lang="sr-Latn-CS" b="1" i="1">
                <a:sym typeface="Symbol" pitchFamily="18" charset="2"/>
              </a:rPr>
              <a:t>Language Opions: Serbian.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3C51-D9D9-46D4-9F2A-47AFC2105C3D}" type="slidenum">
              <a:rPr lang="en-US"/>
              <a:pPr/>
              <a:t>35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64801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b="1"/>
              <a:t>Za </a:t>
            </a:r>
            <a:r>
              <a:rPr lang="en-US" sz="2000" b="1" i="1"/>
              <a:t>Date</a:t>
            </a:r>
            <a:r>
              <a:rPr lang="en-US" sz="2000" b="1"/>
              <a:t>/</a:t>
            </a:r>
            <a:r>
              <a:rPr lang="en-US" sz="2000" b="1" i="1"/>
              <a:t>Time</a:t>
            </a:r>
            <a:r>
              <a:rPr lang="en-US" sz="2000" b="1"/>
              <a:t> tip podatka mogu se neposredno formirati formati,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/>
              <a:t>korišćenjem sljedećih simbola</a:t>
            </a:r>
            <a:r>
              <a:rPr lang="sl-SI" sz="2000" b="1"/>
              <a:t>:</a:t>
            </a:r>
            <a:endParaRPr lang="en-US" sz="2000" b="1"/>
          </a:p>
          <a:p>
            <a:pPr>
              <a:lnSpc>
                <a:spcPct val="80000"/>
              </a:lnSpc>
              <a:buFontTx/>
              <a:buNone/>
            </a:pPr>
            <a:endParaRPr lang="sl-SI" sz="2000"/>
          </a:p>
          <a:p>
            <a:pPr>
              <a:lnSpc>
                <a:spcPct val="80000"/>
              </a:lnSpc>
            </a:pPr>
            <a:r>
              <a:rPr lang="sl-SI" sz="2000"/>
              <a:t>/	</a:t>
            </a:r>
            <a:r>
              <a:rPr lang="en-US" sz="2000"/>
              <a:t>	</a:t>
            </a:r>
            <a:r>
              <a:rPr lang="sl-SI" sz="2000"/>
              <a:t>Znak za razdvajanje grupa cifara u prikazu datuma</a:t>
            </a: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c		Isto kao format </a:t>
            </a:r>
            <a:r>
              <a:rPr lang="en-US" sz="2000" i="1"/>
              <a:t>General Date</a:t>
            </a:r>
            <a:endParaRPr lang="en-US" sz="2000" b="1"/>
          </a:p>
          <a:p>
            <a:pPr>
              <a:lnSpc>
                <a:spcPct val="80000"/>
              </a:lnSpc>
            </a:pPr>
            <a:r>
              <a:rPr lang="en-US" sz="2000" b="1"/>
              <a:t>d		Dan u mjesecu  sa jednom cifrom (1 – 31)</a:t>
            </a:r>
            <a:endParaRPr lang="fr-FR" sz="2000" b="1"/>
          </a:p>
          <a:p>
            <a:pPr>
              <a:lnSpc>
                <a:spcPct val="80000"/>
              </a:lnSpc>
            </a:pPr>
            <a:r>
              <a:rPr lang="fr-FR" sz="2000" b="1"/>
              <a:t>dd		Dan u mjesecu  sa dvije cifre (01 – 31)</a:t>
            </a:r>
          </a:p>
          <a:p>
            <a:pPr>
              <a:lnSpc>
                <a:spcPct val="80000"/>
              </a:lnSpc>
            </a:pPr>
            <a:r>
              <a:rPr lang="fr-FR" sz="2000" b="1"/>
              <a:t>ddd		Prva tri slova dana u mjesecu (pon,… ned)</a:t>
            </a:r>
          </a:p>
          <a:p>
            <a:pPr>
              <a:lnSpc>
                <a:spcPct val="80000"/>
              </a:lnSpc>
            </a:pPr>
            <a:r>
              <a:rPr lang="fr-FR" sz="2000" b="1"/>
              <a:t>dddd	Puno ime dana u mjesecu (ponedeljak,… nedelja)</a:t>
            </a: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ddddd	Isto kao format </a:t>
            </a:r>
            <a:r>
              <a:rPr lang="en-US" sz="2000" i="1"/>
              <a:t>Short Date</a:t>
            </a:r>
            <a:endParaRPr lang="en-US" sz="2000"/>
          </a:p>
          <a:p>
            <a:pPr>
              <a:lnSpc>
                <a:spcPct val="80000"/>
              </a:lnSpc>
            </a:pPr>
            <a:r>
              <a:rPr lang="fr-FR" sz="2000" b="1"/>
              <a:t>m		Mjesec u godini sa jednom cifrom (1 - 12)</a:t>
            </a:r>
          </a:p>
          <a:p>
            <a:pPr>
              <a:lnSpc>
                <a:spcPct val="80000"/>
              </a:lnSpc>
            </a:pPr>
            <a:r>
              <a:rPr lang="fr-FR" sz="2000" b="1"/>
              <a:t>mm		Mjesec u godini sa dvije cifre (01 - 12)</a:t>
            </a:r>
            <a:endParaRPr lang="en-US" sz="2000" b="1"/>
          </a:p>
          <a:p>
            <a:pPr>
              <a:lnSpc>
                <a:spcPct val="80000"/>
              </a:lnSpc>
            </a:pPr>
            <a:r>
              <a:rPr lang="en-US" sz="2000" b="1"/>
              <a:t>mmm	Prva tri slova imena mjeseca (jan, … dec)</a:t>
            </a:r>
          </a:p>
          <a:p>
            <a:pPr>
              <a:lnSpc>
                <a:spcPct val="80000"/>
              </a:lnSpc>
            </a:pPr>
            <a:r>
              <a:rPr lang="en-US" sz="2000" b="1"/>
              <a:t>mmmm	Puno ime mjeseca (januar,… decembar)</a:t>
            </a:r>
            <a:endParaRPr lang="fr-FR" sz="2000"/>
          </a:p>
          <a:p>
            <a:pPr>
              <a:lnSpc>
                <a:spcPct val="80000"/>
              </a:lnSpc>
            </a:pPr>
            <a:r>
              <a:rPr lang="fr-FR" sz="2000" b="1"/>
              <a:t>yy		Posljednje dvije cifre godine (01 - 99)</a:t>
            </a:r>
          </a:p>
          <a:p>
            <a:pPr>
              <a:lnSpc>
                <a:spcPct val="80000"/>
              </a:lnSpc>
            </a:pPr>
            <a:r>
              <a:rPr lang="fr-FR" sz="2000" b="1"/>
              <a:t>yyyy		Sve cifre godine (0100  - 9999)</a:t>
            </a:r>
            <a:endParaRPr lang="fr-FR" sz="2000"/>
          </a:p>
          <a:p>
            <a:pPr>
              <a:lnSpc>
                <a:spcPct val="80000"/>
              </a:lnSpc>
            </a:pPr>
            <a:r>
              <a:rPr lang="fr-FR" sz="2000"/>
              <a:t>h, hh 	Časovi - sa jednom ili dvije cifre (0 - 23)</a:t>
            </a:r>
          </a:p>
          <a:p>
            <a:pPr>
              <a:lnSpc>
                <a:spcPct val="80000"/>
              </a:lnSpc>
            </a:pPr>
            <a:r>
              <a:rPr lang="fr-FR" sz="2000"/>
              <a:t>n, nn 	Minuti - sa jednom ili dvije cifre (0 - 59)</a:t>
            </a:r>
          </a:p>
          <a:p>
            <a:pPr>
              <a:lnSpc>
                <a:spcPct val="80000"/>
              </a:lnSpc>
            </a:pPr>
            <a:r>
              <a:rPr lang="fr-FR" sz="2000"/>
              <a:t>s, ss		Sekundi - sa jednom ili dvije cifre (0 - 59)</a:t>
            </a: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ttttt		Isto kao format </a:t>
            </a:r>
            <a:r>
              <a:rPr lang="en-US" sz="2000" i="1"/>
              <a:t>Long Time</a:t>
            </a:r>
            <a:endParaRPr lang="en-US" sz="2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CA44E-6F4D-49AB-B4D8-C087FBCAE92F}" type="slidenum">
              <a:rPr lang="en-US"/>
              <a:pPr/>
              <a:t>36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8686800" cy="3886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sr-Latn-CS" sz="1000" b="1" u="sng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 b="1" u="sng"/>
              <a:t>Primjeri:</a:t>
            </a:r>
            <a:r>
              <a:rPr lang="en-US" sz="2000" b="1" u="sng"/>
              <a:t> </a:t>
            </a:r>
            <a:r>
              <a:rPr lang="en-US" sz="1800" b="1" u="sng"/>
              <a:t>Za polje tipa Datum/Vrijeme obezbijediti prika</a:t>
            </a:r>
            <a:r>
              <a:rPr lang="sr-Latn-CS" sz="1800" b="1" u="sng"/>
              <a:t>z</a:t>
            </a:r>
            <a:r>
              <a:rPr lang="en-US" sz="1800" b="1" u="sng"/>
              <a:t> u obliku: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1.	</a:t>
            </a:r>
            <a:r>
              <a:rPr lang="sr-Latn-CS" sz="1800" b="1"/>
              <a:t>četvrtak, 14.03.2008</a:t>
            </a:r>
          </a:p>
          <a:p>
            <a:pPr>
              <a:lnSpc>
                <a:spcPct val="80000"/>
              </a:lnSpc>
              <a:buFont typeface="Symbol" pitchFamily="18" charset="2"/>
              <a:buChar char="·"/>
            </a:pPr>
            <a:r>
              <a:rPr lang="sr-Latn-CS" sz="1800">
                <a:solidFill>
                  <a:srgbClr val="C0C0C0"/>
                </a:solidFill>
              </a:rPr>
              <a:t>(LTMx1) </a:t>
            </a:r>
            <a:r>
              <a:rPr lang="sl-SI" sz="1800">
                <a:solidFill>
                  <a:srgbClr val="C0C0C0"/>
                </a:solidFill>
              </a:rPr>
              <a:t>svojstvo</a:t>
            </a:r>
            <a:r>
              <a:rPr lang="sl-SI" sz="1800" b="1" i="1">
                <a:solidFill>
                  <a:srgbClr val="FF3300"/>
                </a:solidFill>
              </a:rPr>
              <a:t> Format</a:t>
            </a:r>
            <a:r>
              <a:rPr lang="sl-SI" sz="1800">
                <a:solidFill>
                  <a:srgbClr val="C0C0C0"/>
                </a:solidFill>
              </a:rPr>
              <a:t>, </a:t>
            </a:r>
            <a:r>
              <a:rPr lang="sr-Latn-CS" sz="1800">
                <a:solidFill>
                  <a:srgbClr val="C0C0C0"/>
                </a:solidFill>
              </a:rPr>
              <a:t>upisuje se,</a:t>
            </a:r>
            <a:r>
              <a:rPr lang="sr-Latn-CS" sz="1800">
                <a:solidFill>
                  <a:srgbClr val="FF3300"/>
                </a:solidFill>
              </a:rPr>
              <a:t>  </a:t>
            </a:r>
            <a:r>
              <a:rPr lang="sl-SI" sz="1800" b="1">
                <a:solidFill>
                  <a:srgbClr val="FF3300"/>
                </a:solidFill>
              </a:rPr>
              <a:t>dddd “, “dd.mm.yyyy</a:t>
            </a:r>
          </a:p>
          <a:p>
            <a:pPr>
              <a:lnSpc>
                <a:spcPct val="80000"/>
              </a:lnSpc>
              <a:buFont typeface="Symbol" pitchFamily="18" charset="2"/>
              <a:buChar char="·"/>
            </a:pPr>
            <a:endParaRPr lang="en-US" sz="900" b="1">
              <a:solidFill>
                <a:srgbClr val="FF3300"/>
              </a:solidFill>
              <a:sym typeface="Symbol" pitchFamily="18" charset="2"/>
            </a:endParaRP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en-US" sz="1800"/>
              <a:t>2. 	</a:t>
            </a:r>
            <a:r>
              <a:rPr lang="sr-Latn-CS" sz="1800" b="1"/>
              <a:t>07. mar. 2008 god.</a:t>
            </a:r>
          </a:p>
          <a:p>
            <a:pPr>
              <a:lnSpc>
                <a:spcPct val="80000"/>
              </a:lnSpc>
              <a:buFont typeface="Symbol" pitchFamily="18" charset="2"/>
              <a:buChar char="·"/>
            </a:pPr>
            <a:r>
              <a:rPr lang="sr-Latn-CS" sz="1800">
                <a:solidFill>
                  <a:srgbClr val="C0C0C0"/>
                </a:solidFill>
              </a:rPr>
              <a:t>(LTMx1) </a:t>
            </a:r>
            <a:r>
              <a:rPr lang="sl-SI" sz="1800">
                <a:solidFill>
                  <a:srgbClr val="C0C0C0"/>
                </a:solidFill>
              </a:rPr>
              <a:t>svojstvo</a:t>
            </a:r>
            <a:r>
              <a:rPr lang="sl-SI" sz="1800" b="1" i="1">
                <a:solidFill>
                  <a:srgbClr val="C0C0C0"/>
                </a:solidFill>
              </a:rPr>
              <a:t> </a:t>
            </a:r>
            <a:r>
              <a:rPr lang="sl-SI" sz="1800" b="1" i="1">
                <a:solidFill>
                  <a:srgbClr val="FF3300"/>
                </a:solidFill>
              </a:rPr>
              <a:t>Format</a:t>
            </a:r>
            <a:r>
              <a:rPr lang="sl-SI" sz="1800">
                <a:solidFill>
                  <a:srgbClr val="C0C0C0"/>
                </a:solidFill>
              </a:rPr>
              <a:t>,</a:t>
            </a:r>
            <a:r>
              <a:rPr lang="sl-SI" sz="1800">
                <a:solidFill>
                  <a:srgbClr val="FF3300"/>
                </a:solidFill>
              </a:rPr>
              <a:t> </a:t>
            </a:r>
            <a:r>
              <a:rPr lang="sr-Latn-CS" sz="1800">
                <a:solidFill>
                  <a:srgbClr val="C0C0C0"/>
                </a:solidFill>
              </a:rPr>
              <a:t>upisuje se,</a:t>
            </a:r>
            <a:r>
              <a:rPr lang="sr-Latn-CS" sz="1800">
                <a:solidFill>
                  <a:srgbClr val="FF3300"/>
                </a:solidFill>
              </a:rPr>
              <a:t> </a:t>
            </a:r>
            <a:r>
              <a:rPr lang="en-US" sz="1800" b="1">
                <a:solidFill>
                  <a:srgbClr val="FF3300"/>
                </a:solidFill>
              </a:rPr>
              <a:t>dd. mmm. yyyy“ god.”</a:t>
            </a:r>
            <a:r>
              <a:rPr lang="en-US" sz="1800" b="1" i="1">
                <a:solidFill>
                  <a:srgbClr val="FF3300"/>
                </a:solidFill>
              </a:rPr>
              <a:t> </a:t>
            </a:r>
            <a:endParaRPr lang="sr-Latn-CS" sz="1800" b="1" i="1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 typeface="Symbol" pitchFamily="18" charset="2"/>
              <a:buChar char="·"/>
            </a:pPr>
            <a:endParaRPr lang="sr-Latn-CS" sz="900" b="1" i="1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sr-Latn-CS" sz="1800"/>
              <a:t>3. </a:t>
            </a:r>
            <a:r>
              <a:rPr lang="en-US" sz="1800"/>
              <a:t>	</a:t>
            </a:r>
            <a:r>
              <a:rPr lang="sr-Latn-CS" sz="1800" b="1"/>
              <a:t>07. mart, 2008 god.</a:t>
            </a:r>
          </a:p>
          <a:p>
            <a:pPr>
              <a:lnSpc>
                <a:spcPct val="80000"/>
              </a:lnSpc>
              <a:buFont typeface="Symbol" pitchFamily="18" charset="2"/>
              <a:buChar char="·"/>
            </a:pPr>
            <a:r>
              <a:rPr lang="sr-Latn-CS" sz="1800">
                <a:solidFill>
                  <a:srgbClr val="C0C0C0"/>
                </a:solidFill>
              </a:rPr>
              <a:t>(LTMx1) </a:t>
            </a:r>
            <a:r>
              <a:rPr lang="sl-SI" sz="1800">
                <a:solidFill>
                  <a:srgbClr val="C0C0C0"/>
                </a:solidFill>
              </a:rPr>
              <a:t>svojstvo</a:t>
            </a:r>
            <a:r>
              <a:rPr lang="sl-SI" sz="1800" b="1" i="1">
                <a:solidFill>
                  <a:srgbClr val="FF3300"/>
                </a:solidFill>
              </a:rPr>
              <a:t> Format</a:t>
            </a:r>
            <a:r>
              <a:rPr lang="sl-SI" sz="1800">
                <a:solidFill>
                  <a:srgbClr val="C0C0C0"/>
                </a:solidFill>
              </a:rPr>
              <a:t>,</a:t>
            </a:r>
            <a:r>
              <a:rPr lang="sl-SI" sz="1800">
                <a:solidFill>
                  <a:srgbClr val="FF3300"/>
                </a:solidFill>
              </a:rPr>
              <a:t> </a:t>
            </a:r>
            <a:r>
              <a:rPr lang="sr-Latn-CS" sz="1800">
                <a:solidFill>
                  <a:srgbClr val="C0C0C0"/>
                </a:solidFill>
              </a:rPr>
              <a:t>upisuje se,</a:t>
            </a:r>
            <a:r>
              <a:rPr lang="sr-Latn-CS" sz="1800">
                <a:solidFill>
                  <a:srgbClr val="FF3300"/>
                </a:solidFill>
              </a:rPr>
              <a:t> </a:t>
            </a:r>
            <a:r>
              <a:rPr lang="en-US" sz="1800" b="1">
                <a:solidFill>
                  <a:srgbClr val="FF3300"/>
                </a:solidFill>
              </a:rPr>
              <a:t>dd. mmmm, yyyy“ god.”</a:t>
            </a:r>
            <a:endParaRPr lang="sr-Latn-CS" sz="1800" b="1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 typeface="Symbol" pitchFamily="18" charset="2"/>
              <a:buChar char="·"/>
            </a:pPr>
            <a:endParaRPr lang="en-US" sz="900" b="1">
              <a:solidFill>
                <a:srgbClr val="FF3300"/>
              </a:solidFill>
              <a:sym typeface="Symbol" pitchFamily="18" charset="2"/>
            </a:endParaRP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sr-Latn-CS" sz="1800"/>
              <a:t>4. </a:t>
            </a:r>
            <a:r>
              <a:rPr lang="en-US" sz="1800"/>
              <a:t>	</a:t>
            </a:r>
            <a:r>
              <a:rPr lang="sr-Latn-CS" sz="1800" b="1"/>
              <a:t>7.2.2008</a:t>
            </a:r>
          </a:p>
          <a:p>
            <a:pPr>
              <a:lnSpc>
                <a:spcPct val="80000"/>
              </a:lnSpc>
              <a:buFont typeface="Symbol" pitchFamily="18" charset="2"/>
              <a:buChar char="·"/>
            </a:pPr>
            <a:r>
              <a:rPr lang="sl-SI" sz="1800">
                <a:solidFill>
                  <a:srgbClr val="C0C0C0"/>
                </a:solidFill>
              </a:rPr>
              <a:t>(</a:t>
            </a:r>
            <a:r>
              <a:rPr lang="sr-Latn-CS" sz="1800">
                <a:solidFill>
                  <a:srgbClr val="C0C0C0"/>
                </a:solidFill>
              </a:rPr>
              <a:t>LTMx1) </a:t>
            </a:r>
            <a:r>
              <a:rPr lang="sl-SI" sz="1800">
                <a:solidFill>
                  <a:srgbClr val="C0C0C0"/>
                </a:solidFill>
              </a:rPr>
              <a:t>svojstvo</a:t>
            </a:r>
            <a:r>
              <a:rPr lang="sl-SI" sz="1800" b="1" i="1">
                <a:solidFill>
                  <a:srgbClr val="FF3300"/>
                </a:solidFill>
              </a:rPr>
              <a:t> Format</a:t>
            </a:r>
            <a:r>
              <a:rPr lang="sl-SI" sz="1800">
                <a:solidFill>
                  <a:srgbClr val="C0C0C0"/>
                </a:solidFill>
              </a:rPr>
              <a:t>,</a:t>
            </a:r>
            <a:r>
              <a:rPr lang="sl-SI" sz="1800">
                <a:solidFill>
                  <a:srgbClr val="FF3300"/>
                </a:solidFill>
              </a:rPr>
              <a:t> </a:t>
            </a:r>
            <a:r>
              <a:rPr lang="sr-Latn-CS" sz="1800">
                <a:solidFill>
                  <a:srgbClr val="C0C0C0"/>
                </a:solidFill>
              </a:rPr>
              <a:t>padajuća lista</a:t>
            </a:r>
            <a:r>
              <a:rPr lang="sr-Latn-CS" sz="1800" b="1" i="1">
                <a:solidFill>
                  <a:srgbClr val="C0C0C0"/>
                </a:solidFill>
              </a:rPr>
              <a:t> </a:t>
            </a:r>
            <a:r>
              <a:rPr lang="sr-Latn-CS" sz="1800" b="1" i="1">
                <a:solidFill>
                  <a:srgbClr val="FF3300"/>
                </a:solidFill>
              </a:rPr>
              <a:t>▼</a:t>
            </a:r>
            <a:r>
              <a:rPr lang="sr-Latn-CS" sz="1800">
                <a:solidFill>
                  <a:srgbClr val="C0C0C0"/>
                </a:solidFill>
              </a:rPr>
              <a:t>,</a:t>
            </a:r>
            <a:r>
              <a:rPr lang="sr-Latn-CS" sz="1800" b="1" i="1">
                <a:solidFill>
                  <a:srgbClr val="C0C0C0"/>
                </a:solidFill>
              </a:rPr>
              <a:t> </a:t>
            </a:r>
            <a:r>
              <a:rPr lang="sr-Latn-CS" sz="1800">
                <a:solidFill>
                  <a:srgbClr val="C0C0C0"/>
                </a:solidFill>
              </a:rPr>
              <a:t>odabira se format,</a:t>
            </a:r>
            <a:r>
              <a:rPr lang="sr-Latn-CS" sz="1800">
                <a:solidFill>
                  <a:srgbClr val="FF3300"/>
                </a:solidFill>
              </a:rPr>
              <a:t> </a:t>
            </a:r>
            <a:r>
              <a:rPr lang="en-US" sz="1800" b="1" i="1">
                <a:solidFill>
                  <a:srgbClr val="FF3300"/>
                </a:solidFill>
              </a:rPr>
              <a:t>Short </a:t>
            </a:r>
            <a:r>
              <a:rPr lang="sr-Latn-CS" sz="1800" b="1" i="1">
                <a:solidFill>
                  <a:srgbClr val="FF3300"/>
                </a:solidFill>
              </a:rPr>
              <a:t>D</a:t>
            </a:r>
            <a:r>
              <a:rPr lang="en-US" sz="1800" b="1" i="1">
                <a:solidFill>
                  <a:srgbClr val="FF3300"/>
                </a:solidFill>
              </a:rPr>
              <a:t>ate </a:t>
            </a:r>
            <a:endParaRPr lang="sr-Latn-CS" sz="1800" b="1" i="1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 typeface="Symbol" pitchFamily="18" charset="2"/>
              <a:buChar char="·"/>
            </a:pPr>
            <a:endParaRPr lang="sr-Latn-CS" sz="900" b="1" i="1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sr-Latn-CS" sz="1800"/>
              <a:t>5. </a:t>
            </a:r>
            <a:r>
              <a:rPr lang="en-US" sz="1800"/>
              <a:t>	</a:t>
            </a:r>
            <a:r>
              <a:rPr lang="sr-Latn-CS" sz="1800" b="1"/>
              <a:t>7. februar 2008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>
                <a:solidFill>
                  <a:srgbClr val="C0C0C0"/>
                </a:solidFill>
                <a:sym typeface="Symbol" pitchFamily="18" charset="2"/>
              </a:rPr>
              <a:t></a:t>
            </a:r>
            <a:r>
              <a:rPr lang="sr-Latn-CS" sz="1800">
                <a:solidFill>
                  <a:srgbClr val="C0C0C0"/>
                </a:solidFill>
              </a:rPr>
              <a:t> 	 </a:t>
            </a:r>
            <a:r>
              <a:rPr lang="sl-SI" sz="1800">
                <a:solidFill>
                  <a:srgbClr val="C0C0C0"/>
                </a:solidFill>
              </a:rPr>
              <a:t>(</a:t>
            </a:r>
            <a:r>
              <a:rPr lang="sr-Latn-CS" sz="1800">
                <a:solidFill>
                  <a:srgbClr val="C0C0C0"/>
                </a:solidFill>
              </a:rPr>
              <a:t>LTMx1) </a:t>
            </a:r>
            <a:r>
              <a:rPr lang="sl-SI" sz="1800">
                <a:solidFill>
                  <a:srgbClr val="C0C0C0"/>
                </a:solidFill>
              </a:rPr>
              <a:t>svojstvo</a:t>
            </a:r>
            <a:r>
              <a:rPr lang="sl-SI" sz="1800">
                <a:solidFill>
                  <a:srgbClr val="FF3300"/>
                </a:solidFill>
              </a:rPr>
              <a:t> </a:t>
            </a:r>
            <a:r>
              <a:rPr lang="sl-SI" sz="1800" b="1" i="1">
                <a:solidFill>
                  <a:srgbClr val="FF3300"/>
                </a:solidFill>
              </a:rPr>
              <a:t>Format</a:t>
            </a:r>
            <a:r>
              <a:rPr lang="sl-SI" sz="1800">
                <a:solidFill>
                  <a:srgbClr val="C0C0C0"/>
                </a:solidFill>
              </a:rPr>
              <a:t>,</a:t>
            </a:r>
            <a:r>
              <a:rPr lang="sl-SI" sz="1800">
                <a:solidFill>
                  <a:srgbClr val="FF3300"/>
                </a:solidFill>
              </a:rPr>
              <a:t> </a:t>
            </a:r>
            <a:r>
              <a:rPr lang="sr-Latn-CS" sz="1800">
                <a:solidFill>
                  <a:srgbClr val="C0C0C0"/>
                </a:solidFill>
              </a:rPr>
              <a:t>padajuća lista</a:t>
            </a:r>
            <a:r>
              <a:rPr lang="sr-Latn-CS" sz="1800" b="1" i="1"/>
              <a:t> </a:t>
            </a:r>
            <a:r>
              <a:rPr lang="sr-Latn-CS" sz="1800" b="1" i="1">
                <a:solidFill>
                  <a:srgbClr val="FF3300"/>
                </a:solidFill>
              </a:rPr>
              <a:t>▼</a:t>
            </a:r>
            <a:r>
              <a:rPr lang="sr-Latn-CS" sz="1800">
                <a:solidFill>
                  <a:srgbClr val="C0C0C0"/>
                </a:solidFill>
                <a:sym typeface="Symbol" pitchFamily="18" charset="2"/>
              </a:rPr>
              <a:t>,</a:t>
            </a:r>
            <a:r>
              <a:rPr lang="sr-Latn-CS" sz="1800">
                <a:solidFill>
                  <a:srgbClr val="C0C0C0"/>
                </a:solidFill>
              </a:rPr>
              <a:t> odabira se format,</a:t>
            </a:r>
            <a:r>
              <a:rPr lang="sr-Latn-CS" sz="1800">
                <a:solidFill>
                  <a:srgbClr val="FF3300"/>
                </a:solidFill>
              </a:rPr>
              <a:t> </a:t>
            </a:r>
            <a:r>
              <a:rPr lang="fr-FR" sz="1800" b="1" i="1">
                <a:solidFill>
                  <a:srgbClr val="FF3300"/>
                </a:solidFill>
              </a:rPr>
              <a:t>Long Date</a:t>
            </a:r>
            <a:endParaRPr lang="en-US" sz="1800" b="1" i="1">
              <a:solidFill>
                <a:srgbClr val="FF3300"/>
              </a:solidFill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52400" y="190500"/>
            <a:ext cx="8839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en-US" sz="2000">
                <a:solidFill>
                  <a:srgbClr val="0066FF"/>
                </a:solidFill>
              </a:rPr>
              <a:t>Ako se u </a:t>
            </a:r>
            <a:r>
              <a:rPr lang="en-US" sz="2000" i="1">
                <a:solidFill>
                  <a:srgbClr val="0066FF"/>
                </a:solidFill>
              </a:rPr>
              <a:t>Format</a:t>
            </a:r>
            <a:r>
              <a:rPr lang="en-US" sz="2000">
                <a:solidFill>
                  <a:srgbClr val="0066FF"/>
                </a:solidFill>
              </a:rPr>
              <a:t> svojstvo polja pod znacima navoda upiše tekst</a:t>
            </a:r>
            <a:r>
              <a:rPr lang="sr-Latn-CS" sz="2000">
                <a:solidFill>
                  <a:srgbClr val="0066FF"/>
                </a:solidFill>
              </a:rPr>
              <a:t> </a:t>
            </a:r>
            <a:r>
              <a:rPr lang="sr-Latn-CS">
                <a:solidFill>
                  <a:srgbClr val="0066FF"/>
                </a:solidFill>
              </a:rPr>
              <a:t>(“xxxxxxxx “)</a:t>
            </a:r>
            <a:r>
              <a:rPr lang="en-US" sz="2000">
                <a:solidFill>
                  <a:srgbClr val="0066FF"/>
                </a:solidFill>
              </a:rPr>
              <a:t>, </a:t>
            </a:r>
            <a:r>
              <a:rPr lang="sr-Latn-CS" sz="2000">
                <a:solidFill>
                  <a:srgbClr val="0066FF"/>
                </a:solidFill>
              </a:rPr>
              <a:t>o</a:t>
            </a:r>
            <a:r>
              <a:rPr lang="en-US" sz="2000">
                <a:solidFill>
                  <a:srgbClr val="0066FF"/>
                </a:solidFill>
              </a:rPr>
              <a:t>dnosno određeni sadržaj znakova</a:t>
            </a:r>
            <a:r>
              <a:rPr lang="sr-Latn-CS" sz="2000">
                <a:solidFill>
                  <a:srgbClr val="0066FF"/>
                </a:solidFill>
              </a:rPr>
              <a:t>,</a:t>
            </a:r>
            <a:r>
              <a:rPr lang="en-US" sz="2000">
                <a:solidFill>
                  <a:srgbClr val="0066FF"/>
                </a:solidFill>
              </a:rPr>
              <a:t> taj sadržaj se prenosi u to polje za svaki zapis</a:t>
            </a:r>
            <a:r>
              <a:rPr lang="en-US" sz="2400">
                <a:solidFill>
                  <a:srgbClr val="0066FF"/>
                </a:solidFill>
              </a:rPr>
              <a:t>.</a:t>
            </a:r>
            <a:r>
              <a:rPr lang="en-US" sz="2400"/>
              <a:t> </a:t>
            </a:r>
            <a:endParaRPr lang="sr-Latn-CS" sz="2400"/>
          </a:p>
          <a:p>
            <a:pPr eaLnBrk="1" hangingPunct="1"/>
            <a:endParaRPr lang="sr-Latn-CS" sz="1000"/>
          </a:p>
          <a:p>
            <a:pPr eaLnBrk="1" hangingPunct="1"/>
            <a:r>
              <a:rPr lang="en-US" sz="2000">
                <a:solidFill>
                  <a:srgbClr val="0066FF"/>
                </a:solidFill>
              </a:rPr>
              <a:t>Oblik prikazivanja u </a:t>
            </a:r>
            <a:r>
              <a:rPr lang="sr-Latn-CS" sz="2000" i="1">
                <a:solidFill>
                  <a:srgbClr val="0066FF"/>
                </a:solidFill>
              </a:rPr>
              <a:t>Date</a:t>
            </a:r>
            <a:r>
              <a:rPr lang="sr-Latn-CS" sz="2000">
                <a:solidFill>
                  <a:srgbClr val="0066FF"/>
                </a:solidFill>
              </a:rPr>
              <a:t>/</a:t>
            </a:r>
            <a:r>
              <a:rPr lang="sr-Latn-CS" sz="2000" i="1">
                <a:solidFill>
                  <a:srgbClr val="0066FF"/>
                </a:solidFill>
              </a:rPr>
              <a:t>Time</a:t>
            </a:r>
            <a:r>
              <a:rPr lang="sr-Latn-CS" sz="2000">
                <a:solidFill>
                  <a:srgbClr val="0066FF"/>
                </a:solidFill>
              </a:rPr>
              <a:t> formatima </a:t>
            </a:r>
            <a:r>
              <a:rPr lang="sr-Latn-CS" sz="2000" i="1">
                <a:solidFill>
                  <a:srgbClr val="0066FF"/>
                </a:solidFill>
              </a:rPr>
              <a:t>General Date</a:t>
            </a:r>
            <a:r>
              <a:rPr lang="sr-Latn-CS" sz="2000">
                <a:solidFill>
                  <a:srgbClr val="0066FF"/>
                </a:solidFill>
              </a:rPr>
              <a:t>, </a:t>
            </a:r>
            <a:r>
              <a:rPr lang="en-US" sz="2000" i="1">
                <a:solidFill>
                  <a:srgbClr val="0066FF"/>
                </a:solidFill>
              </a:rPr>
              <a:t>Long Date</a:t>
            </a:r>
            <a:r>
              <a:rPr lang="en-US" sz="2000">
                <a:solidFill>
                  <a:srgbClr val="0066FF"/>
                </a:solidFill>
              </a:rPr>
              <a:t>, </a:t>
            </a:r>
            <a:r>
              <a:rPr lang="en-US" sz="2000" i="1">
                <a:solidFill>
                  <a:srgbClr val="0066FF"/>
                </a:solidFill>
              </a:rPr>
              <a:t>Short </a:t>
            </a:r>
            <a:endParaRPr lang="sr-Latn-CS" sz="2000" i="1">
              <a:solidFill>
                <a:srgbClr val="0066FF"/>
              </a:solidFill>
            </a:endParaRPr>
          </a:p>
          <a:p>
            <a:pPr eaLnBrk="1" hangingPunct="1"/>
            <a:r>
              <a:rPr lang="sr-Latn-CS" sz="2000" i="1">
                <a:solidFill>
                  <a:srgbClr val="0066FF"/>
                </a:solidFill>
              </a:rPr>
              <a:t>D</a:t>
            </a:r>
            <a:r>
              <a:rPr lang="en-US" sz="2000" i="1">
                <a:solidFill>
                  <a:srgbClr val="0066FF"/>
                </a:solidFill>
              </a:rPr>
              <a:t>ate</a:t>
            </a:r>
            <a:r>
              <a:rPr lang="sr-Latn-CS" sz="2000">
                <a:solidFill>
                  <a:srgbClr val="0066FF"/>
                </a:solidFill>
              </a:rPr>
              <a:t>, </a:t>
            </a:r>
            <a:r>
              <a:rPr lang="en-US" sz="2000" i="1">
                <a:solidFill>
                  <a:srgbClr val="0066FF"/>
                </a:solidFill>
              </a:rPr>
              <a:t>Time</a:t>
            </a:r>
            <a:r>
              <a:rPr lang="sr-Latn-CS" sz="2000">
                <a:solidFill>
                  <a:srgbClr val="0066FF"/>
                </a:solidFill>
              </a:rPr>
              <a:t>,...</a:t>
            </a:r>
            <a:r>
              <a:rPr lang="en-US" sz="2000">
                <a:solidFill>
                  <a:srgbClr val="0066FF"/>
                </a:solidFill>
              </a:rPr>
              <a:t>  zavisi od toga kako su definisani ovi formati u </a:t>
            </a:r>
            <a:r>
              <a:rPr lang="sr-Latn-CS" sz="2000">
                <a:solidFill>
                  <a:srgbClr val="0066FF"/>
                </a:solidFill>
              </a:rPr>
              <a:t>Windowsovom Control Panel, </a:t>
            </a:r>
            <a:r>
              <a:rPr lang="sr-Latn-CS">
                <a:solidFill>
                  <a:srgbClr val="0066FF"/>
                </a:solidFill>
              </a:rPr>
              <a:t>Regional</a:t>
            </a:r>
            <a:r>
              <a:rPr lang="sr-Latn-CS"/>
              <a:t> </a:t>
            </a:r>
            <a:r>
              <a:rPr lang="sr-Latn-CS">
                <a:solidFill>
                  <a:srgbClr val="0066FF"/>
                </a:solidFill>
              </a:rPr>
              <a:t>and</a:t>
            </a:r>
            <a:r>
              <a:rPr lang="sr-Latn-CS"/>
              <a:t> </a:t>
            </a:r>
            <a:r>
              <a:rPr lang="sr-Latn-CS" sz="2000">
                <a:solidFill>
                  <a:srgbClr val="0066FF"/>
                </a:solidFill>
              </a:rPr>
              <a:t>LanguageOpions</a:t>
            </a:r>
            <a:r>
              <a:rPr lang="en-US">
                <a:solidFill>
                  <a:srgbClr val="0066FF"/>
                </a:solidFill>
              </a:rPr>
              <a:t> </a:t>
            </a:r>
            <a:endParaRPr lang="sr-Latn-CS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EDCE-D006-4408-BA96-6EA907A0316B}" type="slidenum">
              <a:rPr lang="en-US"/>
              <a:pPr/>
              <a:t>37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304800"/>
            <a:ext cx="8736012" cy="59436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 b="1" i="1" u="sng"/>
              <a:t>Format</a:t>
            </a:r>
            <a:r>
              <a:rPr lang="en-US" sz="2400" b="1" u="sng"/>
              <a:t> svojstvo za </a:t>
            </a:r>
            <a:r>
              <a:rPr lang="en-US" sz="2400" b="1" i="1" u="sng"/>
              <a:t>Yes</a:t>
            </a:r>
            <a:r>
              <a:rPr lang="en-US" sz="2400" b="1" u="sng"/>
              <a:t>/</a:t>
            </a:r>
            <a:r>
              <a:rPr lang="en-US" sz="2400" b="1" i="1" u="sng"/>
              <a:t>No</a:t>
            </a:r>
            <a:r>
              <a:rPr lang="en-US" sz="2400" b="1" u="sng"/>
              <a:t> tip podataka </a:t>
            </a:r>
            <a:endParaRPr lang="en-US" sz="2400" i="1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i="1"/>
              <a:t>Access </a:t>
            </a:r>
            <a:r>
              <a:rPr lang="en-US" sz="2000"/>
              <a:t>podatke logičkog tipa </a:t>
            </a:r>
            <a:r>
              <a:rPr lang="en-US" sz="2000" i="1"/>
              <a:t>Yes</a:t>
            </a:r>
            <a:r>
              <a:rPr lang="en-US" sz="2000"/>
              <a:t>/</a:t>
            </a:r>
            <a:r>
              <a:rPr lang="en-US" sz="2000" i="1"/>
              <a:t>No</a:t>
            </a:r>
            <a:r>
              <a:rPr lang="en-US" sz="2000"/>
              <a:t> čuva tako što </a:t>
            </a:r>
            <a:r>
              <a:rPr lang="en-US" sz="2000" b="1" i="1"/>
              <a:t>Yes</a:t>
            </a:r>
            <a:r>
              <a:rPr lang="en-US" sz="2000"/>
              <a:t> </a:t>
            </a:r>
            <a:r>
              <a:rPr lang="sr-Latn-CS" sz="2000"/>
              <a:t>č</a:t>
            </a:r>
            <a:r>
              <a:rPr lang="en-US" sz="2000"/>
              <a:t>uva </a:t>
            </a:r>
            <a:endParaRPr lang="sr-Latn-CS" sz="20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/>
              <a:t>kao </a:t>
            </a:r>
            <a:r>
              <a:rPr lang="en-US" sz="2000" b="1"/>
              <a:t>-1</a:t>
            </a:r>
            <a:r>
              <a:rPr lang="en-US" sz="2000"/>
              <a:t>, a </a:t>
            </a:r>
            <a:r>
              <a:rPr lang="sr-Latn-CS" sz="2000"/>
              <a:t> v</a:t>
            </a:r>
            <a:r>
              <a:rPr lang="en-US" sz="2000"/>
              <a:t>rijednost </a:t>
            </a:r>
            <a:r>
              <a:rPr lang="en-US" sz="2000" b="1" i="1"/>
              <a:t>No</a:t>
            </a:r>
            <a:r>
              <a:rPr lang="en-US" sz="2000"/>
              <a:t> kao </a:t>
            </a:r>
            <a:r>
              <a:rPr lang="en-US" sz="2000" b="1"/>
              <a:t>0</a:t>
            </a:r>
            <a:r>
              <a:rPr lang="en-US" sz="2000"/>
              <a:t>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/>
              <a:t>Postoje tri unaprijed definisana formata:</a:t>
            </a:r>
            <a:endParaRPr lang="en-US" sz="2000" b="1" i="1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sr-Latn-CS" sz="2000" b="1" i="1"/>
              <a:t>	</a:t>
            </a:r>
            <a:r>
              <a:rPr lang="en-US" sz="2000" b="1" i="1"/>
              <a:t>Yes</a:t>
            </a:r>
            <a:r>
              <a:rPr lang="en-US" sz="2000" b="1"/>
              <a:t>/</a:t>
            </a:r>
            <a:r>
              <a:rPr lang="en-US" sz="2000" b="1" i="1"/>
              <a:t>No</a:t>
            </a:r>
            <a:r>
              <a:rPr lang="en-US" sz="2000"/>
              <a:t> (da/ne:-1/0),</a:t>
            </a:r>
            <a:endParaRPr lang="en-US" sz="2000" b="1" i="1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sr-Latn-CS" sz="2000" b="1" i="1"/>
              <a:t>	</a:t>
            </a:r>
            <a:r>
              <a:rPr lang="en-US" sz="2000" b="1" i="1"/>
              <a:t>True</a:t>
            </a:r>
            <a:r>
              <a:rPr lang="en-US" sz="2000"/>
              <a:t>/</a:t>
            </a:r>
            <a:r>
              <a:rPr lang="en-US" sz="2000" b="1" i="1"/>
              <a:t>False</a:t>
            </a:r>
            <a:r>
              <a:rPr lang="en-US" sz="2000"/>
              <a:t> (istina/neistina:-1/0),</a:t>
            </a:r>
            <a:endParaRPr lang="en-US" sz="2000" b="1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sr-Latn-CS" sz="2000" b="1"/>
              <a:t>	</a:t>
            </a:r>
            <a:r>
              <a:rPr lang="en-US" sz="2000" b="1"/>
              <a:t>On</a:t>
            </a:r>
            <a:r>
              <a:rPr lang="en-US" sz="2000"/>
              <a:t>/</a:t>
            </a:r>
            <a:r>
              <a:rPr lang="en-US" sz="2000" b="1" i="1"/>
              <a:t>Off </a:t>
            </a:r>
            <a:r>
              <a:rPr lang="en-US" sz="2000"/>
              <a:t>(uključeno/isključeno: -1/0).</a:t>
            </a:r>
            <a:endParaRPr lang="sr-Latn-CS" sz="2000"/>
          </a:p>
          <a:p>
            <a:pPr marL="609600" indent="-609600">
              <a:lnSpc>
                <a:spcPct val="80000"/>
              </a:lnSpc>
            </a:pPr>
            <a:endParaRPr lang="sr-Latn-CS" sz="20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/>
              <a:t>Za polja sa podacima tipa </a:t>
            </a:r>
            <a:r>
              <a:rPr lang="en-US" sz="2000" i="1"/>
              <a:t>Yes</a:t>
            </a:r>
            <a:r>
              <a:rPr lang="en-US" sz="2000"/>
              <a:t>/</a:t>
            </a:r>
            <a:r>
              <a:rPr lang="en-US" sz="2000" i="1"/>
              <a:t>No</a:t>
            </a:r>
            <a:r>
              <a:rPr lang="en-US" sz="2000"/>
              <a:t> mo</a:t>
            </a:r>
            <a:r>
              <a:rPr lang="sr-Latn-CS" sz="2000"/>
              <a:t>gu </a:t>
            </a:r>
            <a:r>
              <a:rPr lang="en-US" sz="2000"/>
              <a:t> se kreirati formati, npr.</a:t>
            </a:r>
            <a:r>
              <a:rPr lang="sr-Latn-CS" sz="2000"/>
              <a:t>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10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sl-SI" sz="2000"/>
              <a:t>1.</a:t>
            </a:r>
            <a:r>
              <a:rPr lang="sl-SI" sz="2000">
                <a:solidFill>
                  <a:srgbClr val="FF3300"/>
                </a:solidFill>
              </a:rPr>
              <a:t> </a:t>
            </a:r>
            <a:r>
              <a:rPr lang="sr-Latn-CS" sz="2000">
                <a:solidFill>
                  <a:srgbClr val="C0C0C0"/>
                </a:solidFill>
              </a:rPr>
              <a:t>(LTMx1) </a:t>
            </a:r>
            <a:r>
              <a:rPr lang="sl-SI" sz="2000">
                <a:solidFill>
                  <a:srgbClr val="C0C0C0"/>
                </a:solidFill>
              </a:rPr>
              <a:t>svojstvo</a:t>
            </a:r>
            <a:r>
              <a:rPr lang="sl-SI" sz="2000" b="1" i="1">
                <a:solidFill>
                  <a:srgbClr val="FF3300"/>
                </a:solidFill>
              </a:rPr>
              <a:t> Format </a:t>
            </a:r>
            <a:r>
              <a:rPr lang="sl-SI" sz="2000">
                <a:solidFill>
                  <a:srgbClr val="C0C0C0"/>
                </a:solidFill>
              </a:rPr>
              <a:t>, </a:t>
            </a:r>
            <a:r>
              <a:rPr lang="sr-Latn-CS" sz="2000">
                <a:solidFill>
                  <a:srgbClr val="C0C0C0"/>
                </a:solidFill>
              </a:rPr>
              <a:t>upisuje se,</a:t>
            </a:r>
            <a:r>
              <a:rPr lang="sr-Latn-CS" sz="2000"/>
              <a:t> </a:t>
            </a:r>
            <a:r>
              <a:rPr lang="en-US" sz="2000" b="1">
                <a:solidFill>
                  <a:srgbClr val="FF0000"/>
                </a:solidFill>
              </a:rPr>
              <a:t>;"Da";"Ne“</a:t>
            </a:r>
            <a:endParaRPr lang="sr-Latn-CS" sz="2000" b="1">
              <a:solidFill>
                <a:srgbClr val="FF0000"/>
              </a:solidFill>
            </a:endParaRPr>
          </a:p>
          <a:p>
            <a:pPr marL="609600" indent="-609600">
              <a:lnSpc>
                <a:spcPct val="80000"/>
              </a:lnSpc>
            </a:pPr>
            <a:endParaRPr lang="en-US" sz="1000" b="1">
              <a:solidFill>
                <a:srgbClr val="FF0000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sr-Latn-CS" sz="2000"/>
              <a:t>2.</a:t>
            </a:r>
            <a:r>
              <a:rPr lang="sr-Latn-CS" sz="2000" b="1">
                <a:solidFill>
                  <a:srgbClr val="FF0000"/>
                </a:solidFill>
              </a:rPr>
              <a:t> </a:t>
            </a:r>
            <a:r>
              <a:rPr lang="sr-Latn-CS" sz="2000">
                <a:solidFill>
                  <a:srgbClr val="C0C0C0"/>
                </a:solidFill>
              </a:rPr>
              <a:t>(LTMx1) </a:t>
            </a:r>
            <a:r>
              <a:rPr lang="sl-SI" sz="2000">
                <a:solidFill>
                  <a:srgbClr val="C0C0C0"/>
                </a:solidFill>
              </a:rPr>
              <a:t>svojstvo</a:t>
            </a:r>
            <a:r>
              <a:rPr lang="sl-SI" sz="2000" b="1" i="1">
                <a:solidFill>
                  <a:srgbClr val="FF3300"/>
                </a:solidFill>
              </a:rPr>
              <a:t> Format </a:t>
            </a:r>
            <a:r>
              <a:rPr lang="sl-SI" sz="2000">
                <a:solidFill>
                  <a:srgbClr val="C0C0C0"/>
                </a:solidFill>
              </a:rPr>
              <a:t>, </a:t>
            </a:r>
            <a:r>
              <a:rPr lang="sr-Latn-CS" sz="2000">
                <a:solidFill>
                  <a:srgbClr val="C0C0C0"/>
                </a:solidFill>
              </a:rPr>
              <a:t>upisuje se,</a:t>
            </a:r>
            <a:r>
              <a:rPr lang="sr-Latn-CS" sz="2000"/>
              <a:t> </a:t>
            </a:r>
            <a:r>
              <a:rPr lang="en-US" sz="2000" b="1">
                <a:solidFill>
                  <a:srgbClr val="FF0000"/>
                </a:solidFill>
              </a:rPr>
              <a:t>;"Položio";"Nije položio“</a:t>
            </a:r>
            <a:endParaRPr lang="sr-Latn-CS" sz="2000" b="1">
              <a:solidFill>
                <a:srgbClr val="FF0000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1000" b="1">
              <a:solidFill>
                <a:srgbClr val="FF0000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sr-Latn-CS" sz="2000"/>
              <a:t>3.</a:t>
            </a:r>
            <a:r>
              <a:rPr lang="sr-Latn-CS" sz="2000" b="1">
                <a:solidFill>
                  <a:srgbClr val="FF0000"/>
                </a:solidFill>
              </a:rPr>
              <a:t> </a:t>
            </a:r>
            <a:r>
              <a:rPr lang="sr-Latn-CS" sz="2000">
                <a:solidFill>
                  <a:srgbClr val="C0C0C0"/>
                </a:solidFill>
              </a:rPr>
              <a:t>(LTMx1) </a:t>
            </a:r>
            <a:r>
              <a:rPr lang="sl-SI" sz="2000">
                <a:solidFill>
                  <a:srgbClr val="C0C0C0"/>
                </a:solidFill>
              </a:rPr>
              <a:t>svojstvo</a:t>
            </a:r>
            <a:r>
              <a:rPr lang="sl-SI" sz="2000" b="1" i="1">
                <a:solidFill>
                  <a:srgbClr val="FF3300"/>
                </a:solidFill>
              </a:rPr>
              <a:t> Format </a:t>
            </a:r>
            <a:r>
              <a:rPr lang="sl-SI" sz="2000">
                <a:solidFill>
                  <a:srgbClr val="C0C0C0"/>
                </a:solidFill>
              </a:rPr>
              <a:t>, </a:t>
            </a:r>
            <a:r>
              <a:rPr lang="sr-Latn-CS" sz="2000">
                <a:solidFill>
                  <a:srgbClr val="C0C0C0"/>
                </a:solidFill>
              </a:rPr>
              <a:t>upisuje se,</a:t>
            </a:r>
            <a:r>
              <a:rPr lang="sr-Latn-CS" sz="2000"/>
              <a:t> </a:t>
            </a:r>
            <a:r>
              <a:rPr lang="en-US" sz="2000" b="1">
                <a:solidFill>
                  <a:srgbClr val="FF0000"/>
                </a:solidFill>
              </a:rPr>
              <a:t>;"+";"-“</a:t>
            </a:r>
            <a:endParaRPr lang="sr-Latn-CS" sz="2000" b="1">
              <a:solidFill>
                <a:srgbClr val="FF0000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sr-Latn-CS" sz="1000" b="1">
              <a:solidFill>
                <a:srgbClr val="FF0000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/>
              <a:t>Znaci potvrde (</a:t>
            </a:r>
            <a:r>
              <a:rPr lang="en-US" sz="2000" i="1"/>
              <a:t>Yes</a:t>
            </a:r>
            <a:r>
              <a:rPr lang="en-US" sz="2000"/>
              <a:t>, odnosno -1) i negiranja </a:t>
            </a:r>
            <a:r>
              <a:rPr lang="sr-Latn-CS" sz="2000"/>
              <a:t>(</a:t>
            </a:r>
            <a:r>
              <a:rPr lang="sr-Latn-CS" sz="2000" i="1"/>
              <a:t>No</a:t>
            </a:r>
            <a:r>
              <a:rPr lang="en-US" sz="2000"/>
              <a:t>, odnosno </a:t>
            </a:r>
            <a:r>
              <a:rPr lang="sr-Latn-CS" sz="2000"/>
              <a:t>0</a:t>
            </a:r>
            <a:r>
              <a:rPr lang="en-US" sz="2000"/>
              <a:t>) mogu se</a:t>
            </a:r>
            <a:r>
              <a:rPr lang="sr-Latn-CS" sz="2000"/>
              <a:t>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sr-Latn-CS" sz="2000"/>
              <a:t>p</a:t>
            </a:r>
            <a:r>
              <a:rPr lang="en-US" sz="2000"/>
              <a:t>rikazivati</a:t>
            </a:r>
            <a:r>
              <a:rPr lang="sr-Latn-CS" sz="2000"/>
              <a:t> i </a:t>
            </a:r>
            <a:r>
              <a:rPr lang="en-US" sz="2000"/>
              <a:t>u boji, npr.:</a:t>
            </a:r>
            <a:endParaRPr lang="sr-Latn-CS" sz="200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1000" b="1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sr-Latn-CS" sz="2000"/>
              <a:t>4.</a:t>
            </a:r>
            <a:r>
              <a:rPr lang="sr-Latn-CS" sz="2000" b="1">
                <a:solidFill>
                  <a:srgbClr val="FF0000"/>
                </a:solidFill>
              </a:rPr>
              <a:t> </a:t>
            </a:r>
            <a:r>
              <a:rPr lang="sr-Latn-CS" sz="2000">
                <a:solidFill>
                  <a:srgbClr val="C0C0C0"/>
                </a:solidFill>
              </a:rPr>
              <a:t>(LTMx1) </a:t>
            </a:r>
            <a:r>
              <a:rPr lang="sl-SI" sz="2000">
                <a:solidFill>
                  <a:srgbClr val="C0C0C0"/>
                </a:solidFill>
              </a:rPr>
              <a:t>svojstvo</a:t>
            </a:r>
            <a:r>
              <a:rPr lang="sl-SI" sz="2000" b="1" i="1">
                <a:solidFill>
                  <a:srgbClr val="C0C0C0"/>
                </a:solidFill>
              </a:rPr>
              <a:t> </a:t>
            </a:r>
            <a:r>
              <a:rPr lang="sl-SI" sz="2000" b="1" i="1">
                <a:solidFill>
                  <a:srgbClr val="FF3300"/>
                </a:solidFill>
              </a:rPr>
              <a:t>Format </a:t>
            </a:r>
            <a:r>
              <a:rPr lang="sl-SI" sz="2000">
                <a:solidFill>
                  <a:srgbClr val="C0C0C0"/>
                </a:solidFill>
              </a:rPr>
              <a:t>, </a:t>
            </a:r>
            <a:r>
              <a:rPr lang="sr-Latn-CS" sz="2000">
                <a:solidFill>
                  <a:srgbClr val="C0C0C0"/>
                </a:solidFill>
              </a:rPr>
              <a:t>upisuje se,</a:t>
            </a:r>
            <a:r>
              <a:rPr lang="sr-Latn-CS" sz="2000"/>
              <a:t> </a:t>
            </a:r>
            <a:r>
              <a:rPr lang="en-US" sz="2000" b="1">
                <a:solidFill>
                  <a:srgbClr val="FF0000"/>
                </a:solidFill>
              </a:rPr>
              <a:t>;"Da"[Red];"Ne"[Green]</a:t>
            </a:r>
            <a:r>
              <a:rPr lang="en-US" sz="200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9F3F-9B1B-4D7F-9276-C833A15B0154}" type="slidenum">
              <a:rPr lang="en-US"/>
              <a:pPr/>
              <a:t>38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736013" cy="63722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r-Latn-CS" sz="2800" b="1" i="1" u="sng"/>
              <a:t>Input Mask</a:t>
            </a:r>
            <a:r>
              <a:rPr lang="sr-Latn-CS" sz="2800" b="1" u="sng"/>
              <a:t> (ulazna maska) svojstvo</a:t>
            </a:r>
            <a:r>
              <a:rPr lang="sr-Latn-CS" sz="2000" b="1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/>
              <a:t>omogućava bolju kontrolu pri unošenju podataka.</a:t>
            </a: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endParaRPr lang="sr-Latn-CS" sz="10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/>
              <a:t>Koriste se sljedeći znaci za formiranje maski:</a:t>
            </a:r>
          </a:p>
          <a:p>
            <a:pPr>
              <a:lnSpc>
                <a:spcPct val="80000"/>
              </a:lnSpc>
              <a:buFontTx/>
              <a:buNone/>
            </a:pPr>
            <a:endParaRPr lang="sr-Latn-CS" sz="10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/>
              <a:t>	L ....... Slovo ( A –Z ), upis obavezan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/>
              <a:t>	? ....... Slovo ( A –Z ), upis </a:t>
            </a:r>
            <a:r>
              <a:rPr lang="sr-Latn-CS" sz="1800" b="1" u="sng"/>
              <a:t>nije</a:t>
            </a:r>
            <a:r>
              <a:rPr lang="sr-Latn-CS" sz="1800" b="1"/>
              <a:t> obavezan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	A ....... Slovo ili cifra ( A – Z; 0 - 9 ), upis obavezan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	a ........ Slovo ili cifra ( A – Z; 0 - 9 ), upis </a:t>
            </a:r>
            <a:r>
              <a:rPr lang="sr-Latn-CS" sz="1800" u="sng"/>
              <a:t>nije</a:t>
            </a:r>
            <a:r>
              <a:rPr lang="sr-Latn-CS" sz="1800"/>
              <a:t> obavezan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	&amp; ....... Bilo koji znak </a:t>
            </a:r>
            <a:r>
              <a:rPr lang="sr-Latn-CS" sz="1800" u="sng"/>
              <a:t>ili razmak</a:t>
            </a:r>
            <a:r>
              <a:rPr lang="sr-Latn-CS" sz="1800"/>
              <a:t>,  upis obavezan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	C ....... Bilo koji znak </a:t>
            </a:r>
            <a:r>
              <a:rPr lang="sr-Latn-CS" sz="1800" u="sng"/>
              <a:t>ili razmak</a:t>
            </a:r>
            <a:r>
              <a:rPr lang="sr-Latn-CS" sz="1800"/>
              <a:t>,  upis </a:t>
            </a:r>
            <a:r>
              <a:rPr lang="sr-Latn-CS" sz="1800" u="sng"/>
              <a:t>nije</a:t>
            </a:r>
            <a:r>
              <a:rPr lang="sr-Latn-CS" sz="1800"/>
              <a:t> obavezan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	&gt; ........ Pretvara sva slova koja slede u </a:t>
            </a:r>
            <a:r>
              <a:rPr lang="sr-Latn-CS" sz="1800" b="1"/>
              <a:t>velika slova</a:t>
            </a:r>
            <a:endParaRPr lang="sr-Latn-CS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	&lt; ........ Pretvara sva slova koja slede u </a:t>
            </a:r>
            <a:r>
              <a:rPr lang="sr-Latn-CS" sz="1800" b="1"/>
              <a:t>mala slova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/>
              <a:t>	</a:t>
            </a:r>
            <a:r>
              <a:rPr lang="sr-Latn-CS" sz="1800"/>
              <a:t>! ........ Ulazna maska se popunjava </a:t>
            </a:r>
            <a:r>
              <a:rPr lang="sr-Latn-CS" sz="1800" b="1"/>
              <a:t>s desna u lijevo</a:t>
            </a:r>
            <a:r>
              <a:rPr lang="sr-Latn-CS" sz="1800"/>
              <a:t> – </a:t>
            </a:r>
            <a:r>
              <a:rPr lang="sr-Latn-CS" sz="1800" u="sng"/>
              <a:t>kada popunjavanje lijevog dijela maske nije obavezno</a:t>
            </a:r>
            <a:r>
              <a:rPr lang="sr-Latn-CS" sz="180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 i="1"/>
              <a:t>Password... </a:t>
            </a:r>
            <a:r>
              <a:rPr lang="sr-Latn-CS" sz="1800"/>
              <a:t>Znaci koji se upisuju prikazuju se kao zvjezdice (*****).</a:t>
            </a:r>
            <a:endParaRPr lang="sr-Latn-CS" sz="1800" b="1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/>
              <a:t>  . - / () </a:t>
            </a:r>
            <a:r>
              <a:rPr lang="sr-Latn-CS" sz="2000"/>
              <a:t>	</a:t>
            </a:r>
            <a:r>
              <a:rPr lang="sr-Latn-CS" sz="1800" b="1"/>
              <a:t>0 ....... Cifra ( 0 – 9 ), upis obavezan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/>
              <a:t>	9 ....... Cifra ili razmak, upis </a:t>
            </a:r>
            <a:r>
              <a:rPr lang="sr-Latn-CS" sz="1800" b="1" u="sng"/>
              <a:t>nije</a:t>
            </a:r>
            <a:r>
              <a:rPr lang="sr-Latn-CS" sz="1800" b="1"/>
              <a:t> obavezan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/>
              <a:t>........ </a:t>
            </a:r>
            <a:r>
              <a:rPr lang="sr-Latn-CS" sz="1800"/>
              <a:t>Znaci (literali) za razdvajanje grupe cifara, djelova datuma i dr.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	\ ......... Znak koji slijedi prikazuje kao literal ( Primjer: \A se  prikazuje kao slovo A 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sr-Latn-CS" sz="1800" b="1"/>
              <a:t>	“ “ Čitav sadržaj koji je pod znacima navoda se prenosi u svako polje.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D90FB-AAB8-4B29-9DA2-DC05243C378F}" type="slidenum">
              <a:rPr lang="en-US"/>
              <a:pPr/>
              <a:t>39</a:t>
            </a:fld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763000" cy="6172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l-SI" sz="2200" b="1" u="sng"/>
              <a:t>OPIS MASKE (npr. za telefon):</a:t>
            </a:r>
            <a:r>
              <a:rPr lang="sl-SI" sz="2200" b="1"/>
              <a:t> \(999") "000\-000;;_</a:t>
            </a:r>
          </a:p>
          <a:p>
            <a:pPr>
              <a:lnSpc>
                <a:spcPct val="80000"/>
              </a:lnSpc>
              <a:buFontTx/>
              <a:buNone/>
            </a:pPr>
            <a:endParaRPr lang="sr-Latn-CS" sz="1200" b="1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 b="1">
                <a:solidFill>
                  <a:srgbClr val="0066FF"/>
                </a:solidFill>
              </a:rPr>
              <a:t>Ulazna maska može da se sastoji najviše od tri dijela međusobno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 b="1">
                <a:solidFill>
                  <a:srgbClr val="0066FF"/>
                </a:solidFill>
              </a:rPr>
              <a:t>razdvojena znacima tačka zarez ( ; ).</a:t>
            </a:r>
          </a:p>
          <a:p>
            <a:pPr>
              <a:lnSpc>
                <a:spcPct val="80000"/>
              </a:lnSpc>
              <a:buFontTx/>
              <a:buNone/>
            </a:pPr>
            <a:endParaRPr lang="sl-SI" sz="1000">
              <a:solidFill>
                <a:srgbClr val="0066FF"/>
              </a:solidFill>
            </a:endParaRPr>
          </a:p>
          <a:p>
            <a:pPr>
              <a:lnSpc>
                <a:spcPct val="80000"/>
              </a:lnSpc>
              <a:buFont typeface="Arial" charset="0"/>
              <a:buChar char="–"/>
            </a:pPr>
            <a:r>
              <a:rPr lang="sl-SI" sz="2000"/>
              <a:t>Masku čini sve ispred prvog znaka.</a:t>
            </a:r>
          </a:p>
          <a:p>
            <a:pPr>
              <a:lnSpc>
                <a:spcPct val="80000"/>
              </a:lnSpc>
              <a:buFont typeface="Arial" charset="0"/>
              <a:buChar char="–"/>
            </a:pPr>
            <a:r>
              <a:rPr lang="sl-SI" sz="2000"/>
              <a:t>Znak </a:t>
            </a:r>
            <a:r>
              <a:rPr lang="sr-Latn-CS" sz="2000" b="1"/>
              <a:t> \ </a:t>
            </a:r>
            <a:r>
              <a:rPr lang="sr-Latn-CS" sz="2000"/>
              <a:t>definiše da se znak (zagrada) iza njega direktno prenosi u polje.</a:t>
            </a:r>
          </a:p>
          <a:p>
            <a:pPr>
              <a:lnSpc>
                <a:spcPct val="80000"/>
              </a:lnSpc>
              <a:buFont typeface="Arial" charset="0"/>
              <a:buChar char="–"/>
            </a:pPr>
            <a:r>
              <a:rPr lang="sr-Latn-CS" sz="2000"/>
              <a:t>9 znači da se može ali ne moraju unijeti cifre pozivnog broja (tri cifre).</a:t>
            </a:r>
          </a:p>
          <a:p>
            <a:pPr>
              <a:lnSpc>
                <a:spcPct val="80000"/>
              </a:lnSpc>
              <a:buFont typeface="Arial" charset="0"/>
              <a:buChar char="–"/>
            </a:pPr>
            <a:r>
              <a:rPr lang="sl-SI" sz="2000"/>
              <a:t>Navodnici definišu da se sve što je pod navodnicima direktno prenosi u polje.</a:t>
            </a:r>
          </a:p>
          <a:p>
            <a:pPr>
              <a:lnSpc>
                <a:spcPct val="80000"/>
              </a:lnSpc>
              <a:buFont typeface="Arial" charset="0"/>
              <a:buChar char="–"/>
            </a:pPr>
            <a:r>
              <a:rPr lang="sl-SI" sz="2000"/>
              <a:t>0 definiše obavezan unos cifara.</a:t>
            </a:r>
          </a:p>
          <a:p>
            <a:pPr>
              <a:lnSpc>
                <a:spcPct val="80000"/>
              </a:lnSpc>
              <a:buFont typeface="Arial" charset="0"/>
              <a:buChar char="–"/>
            </a:pPr>
            <a:r>
              <a:rPr lang="sl-SI" sz="2000"/>
              <a:t>Dio desno od prvog znaka </a:t>
            </a:r>
            <a:r>
              <a:rPr lang="sl-SI" sz="2000" b="1"/>
              <a:t>; </a:t>
            </a:r>
            <a:r>
              <a:rPr lang="sl-SI" sz="2000"/>
              <a:t>(može se izostaviti) do drugog </a:t>
            </a:r>
            <a:r>
              <a:rPr lang="sl-SI" sz="2000" b="1"/>
              <a:t>;</a:t>
            </a:r>
            <a:r>
              <a:rPr lang="sl-SI" sz="2000"/>
              <a:t> definiše da li će </a:t>
            </a:r>
            <a:r>
              <a:rPr lang="sl-SI" sz="2000" i="1"/>
              <a:t>Assess</a:t>
            </a:r>
            <a:r>
              <a:rPr lang="sl-SI" sz="2000"/>
              <a:t> čuvati podatke sa svim znacima koji su postavljeni u masci (literali) ili onako kako ih je korisnik unio.  Ako se između unese 0 </a:t>
            </a:r>
            <a:r>
              <a:rPr lang="sl-SI" sz="2000" i="1"/>
              <a:t>Access</a:t>
            </a:r>
            <a:r>
              <a:rPr lang="sl-SI" sz="2000"/>
              <a:t> će u polje zapisivati litrale, a ako se ne unese ništa ili 1 neće. </a:t>
            </a:r>
          </a:p>
          <a:p>
            <a:pPr>
              <a:lnSpc>
                <a:spcPct val="80000"/>
              </a:lnSpc>
              <a:buFont typeface="Arial" charset="0"/>
              <a:buChar char="–"/>
            </a:pPr>
            <a:r>
              <a:rPr lang="sl-SI" sz="2000"/>
              <a:t>Posljednja pozicija određuje znak koji će </a:t>
            </a:r>
            <a:r>
              <a:rPr lang="sl-SI" sz="2000" i="1"/>
              <a:t>Access</a:t>
            </a:r>
            <a:r>
              <a:rPr lang="sl-SI" sz="2000"/>
              <a:t> prikazati na mjesto gdje korisnik treba da unese zak podatka.</a:t>
            </a:r>
          </a:p>
          <a:p>
            <a:pPr>
              <a:lnSpc>
                <a:spcPct val="80000"/>
              </a:lnSpc>
              <a:buFont typeface="Arial" charset="0"/>
              <a:buChar char="–"/>
            </a:pPr>
            <a:r>
              <a:rPr lang="sl-SI" sz="2000"/>
              <a:t>Predhodno definisana maska ima nedostatak jer će ukoliko se ne unesu cifre pozivnog broja pomjeriti, odnosno izravnati brojeve telefona sa lijeve strane (npr. (234) 234- ).</a:t>
            </a:r>
          </a:p>
          <a:p>
            <a:pPr>
              <a:lnSpc>
                <a:spcPct val="80000"/>
              </a:lnSpc>
              <a:buFont typeface="Arial" charset="0"/>
              <a:buChar char="–"/>
            </a:pPr>
            <a:r>
              <a:rPr lang="sl-SI" sz="2000"/>
              <a:t>Zato je neophodno u masku dodati znak !, odnosno kompletirati masku u obliku:  </a:t>
            </a:r>
            <a:r>
              <a:rPr lang="sl-SI" sz="2000" b="1"/>
              <a:t>! \(999") "000\-000;;_</a:t>
            </a:r>
            <a:endParaRPr lang="en-US" sz="20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E17E-6C85-4A20-9704-6B11CF30B3C8}" type="slidenum">
              <a:rPr lang="en-US"/>
              <a:pPr/>
              <a:t>4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3413"/>
          </a:xfrm>
        </p:spPr>
        <p:txBody>
          <a:bodyPr/>
          <a:lstStyle/>
          <a:p>
            <a:r>
              <a:rPr lang="en-GB" sz="2400" b="1" u="sng"/>
              <a:t>OBJEKTI ACCESS DB</a:t>
            </a:r>
            <a:endParaRPr lang="en-US" sz="2400" b="1" u="sng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715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 b="1" i="1" u="sng"/>
              <a:t>Mick</a:t>
            </a:r>
            <a:r>
              <a:rPr lang="sl-SI" sz="1800" b="1" i="1" u="sng"/>
              <a:t>rosoft</a:t>
            </a:r>
            <a:r>
              <a:rPr lang="sl-SI" sz="1800" b="1" u="sng"/>
              <a:t> </a:t>
            </a:r>
            <a:r>
              <a:rPr lang="en-US" sz="1800" b="1" i="1" u="sng"/>
              <a:t>ACCESS</a:t>
            </a:r>
            <a:r>
              <a:rPr lang="en-US" sz="1800" b="1"/>
              <a:t> je sistem za upravljanje relacionim bazama </a:t>
            </a:r>
            <a:r>
              <a:rPr lang="sr-Latn-CS" sz="1800" b="1"/>
              <a:t>p</a:t>
            </a:r>
            <a:r>
              <a:rPr lang="en-US" sz="1800" b="1"/>
              <a:t>odataka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1800" b="1" u="sng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 i="1"/>
              <a:t>ACCESS</a:t>
            </a:r>
            <a:r>
              <a:rPr lang="sr-Latn-CS" sz="1800" b="1"/>
              <a:t> </a:t>
            </a:r>
            <a:r>
              <a:rPr lang="sr-Latn-CS" sz="1800"/>
              <a:t>DB je kolekcija (datoteka)</a:t>
            </a:r>
            <a:r>
              <a:rPr lang="en-GB" sz="1800"/>
              <a:t>:</a:t>
            </a:r>
            <a:endParaRPr lang="sr-Latn-CS" sz="1800"/>
          </a:p>
          <a:p>
            <a:pPr>
              <a:lnSpc>
                <a:spcPct val="80000"/>
              </a:lnSpc>
              <a:buFontTx/>
              <a:buNone/>
            </a:pPr>
            <a:endParaRPr lang="en-GB" sz="9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/>
              <a:t>TABELA – </a:t>
            </a:r>
            <a:r>
              <a:rPr lang="sr-Latn-CS" sz="1800" b="1" i="1"/>
              <a:t>Tables </a:t>
            </a:r>
            <a:r>
              <a:rPr lang="sr-Latn-CS" sz="1800"/>
              <a:t>(skladištenje i čuvanje podataka) 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9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i ostalih programskih sredstava za upravljanje podacima: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9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/>
              <a:t>UPITA –</a:t>
            </a:r>
            <a:r>
              <a:rPr lang="sr-Latn-CS" sz="1800" b="1" i="1"/>
              <a:t> Queries</a:t>
            </a:r>
            <a:r>
              <a:rPr lang="sr-Latn-CS" sz="1800"/>
              <a:t> (izdvajanje i obrada podataka), </a:t>
            </a:r>
          </a:p>
          <a:p>
            <a:pPr>
              <a:lnSpc>
                <a:spcPct val="80000"/>
              </a:lnSpc>
              <a:buFontTx/>
              <a:buNone/>
            </a:pPr>
            <a:endParaRPr lang="sr-Latn-CS" sz="10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/>
              <a:t>FORMI (obrazaca)–</a:t>
            </a:r>
            <a:r>
              <a:rPr lang="sr-Latn-CS" sz="1800" b="1" i="1"/>
              <a:t> Forms</a:t>
            </a:r>
            <a:r>
              <a:rPr lang="sr-Latn-CS" sz="1800" b="1" i="1" u="sng"/>
              <a:t> </a:t>
            </a:r>
            <a:r>
              <a:rPr lang="sr-Latn-CS" sz="1800"/>
              <a:t>  (unos, mijenjanje,brisanje, pregledanje podataka)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10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/>
              <a:t>IZVJEŠTAJA –</a:t>
            </a:r>
            <a:r>
              <a:rPr lang="sr-Latn-CS" sz="1800" b="1" i="1"/>
              <a:t> Reports</a:t>
            </a:r>
            <a:r>
              <a:rPr lang="sr-Latn-CS" sz="1800"/>
              <a:t> (prikaz i štampanje podataka),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10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/>
              <a:t>STRANICA – </a:t>
            </a:r>
            <a:r>
              <a:rPr lang="sr-Latn-CS" sz="1800" b="1" i="1"/>
              <a:t>Pages</a:t>
            </a:r>
            <a:r>
              <a:rPr lang="sr-Latn-CS" sz="1800"/>
              <a:t> (postavljanje-veza DB sa Internetom/Intranet),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10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/>
              <a:t>MAKTOA – </a:t>
            </a:r>
            <a:r>
              <a:rPr lang="sr-Latn-CS" sz="1800" b="1" i="1"/>
              <a:t>Macros</a:t>
            </a:r>
            <a:r>
              <a:rPr lang="en-GB" sz="1800"/>
              <a:t>:</a:t>
            </a:r>
            <a:r>
              <a:rPr lang="sr-Latn-CS" sz="1800"/>
              <a:t> (direktno automatizovanje procedura) i</a:t>
            </a:r>
          </a:p>
          <a:p>
            <a:pPr>
              <a:lnSpc>
                <a:spcPct val="80000"/>
              </a:lnSpc>
              <a:buFontTx/>
              <a:buNone/>
            </a:pPr>
            <a:endParaRPr lang="sr-Latn-CS" sz="10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/>
              <a:t>MODULA </a:t>
            </a:r>
            <a:r>
              <a:rPr lang="sr-Latn-CS" sz="1800"/>
              <a:t>– </a:t>
            </a:r>
            <a:r>
              <a:rPr lang="sr-Latn-CS" sz="1800" b="1" i="1"/>
              <a:t>Modules </a:t>
            </a:r>
            <a:r>
              <a:rPr lang="sr-Latn-CS" sz="1800"/>
              <a:t> (programsko VBA automatizovanje procedura) </a:t>
            </a:r>
          </a:p>
          <a:p>
            <a:pPr>
              <a:lnSpc>
                <a:spcPct val="80000"/>
              </a:lnSpc>
              <a:buFontTx/>
              <a:buNone/>
            </a:pPr>
            <a:endParaRPr lang="sr-Latn-CS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koji sačinjavaju kompletan sistem</a:t>
            </a:r>
            <a:r>
              <a:rPr lang="sr-Latn-CS" sz="1800" b="1"/>
              <a:t>.  </a:t>
            </a:r>
            <a:endParaRPr lang="en-US" sz="1800" b="1"/>
          </a:p>
          <a:p>
            <a:pPr>
              <a:lnSpc>
                <a:spcPct val="80000"/>
              </a:lnSpc>
              <a:buFontTx/>
              <a:buNone/>
            </a:pPr>
            <a:endParaRPr lang="sr-Latn-CS" sz="1800" b="1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/>
              <a:t>Tabele, </a:t>
            </a:r>
            <a:r>
              <a:rPr lang="en-US" sz="1800" b="1"/>
              <a:t>u</a:t>
            </a:r>
            <a:r>
              <a:rPr lang="sr-Latn-CS" sz="1800" b="1"/>
              <a:t>piti, </a:t>
            </a:r>
            <a:r>
              <a:rPr lang="en-GB" sz="1800" b="1"/>
              <a:t>f</a:t>
            </a:r>
            <a:r>
              <a:rPr lang="sr-Latn-CS" sz="1800" b="1"/>
              <a:t>orme, </a:t>
            </a:r>
            <a:r>
              <a:rPr lang="en-GB" sz="1800" b="1"/>
              <a:t>i</a:t>
            </a:r>
            <a:r>
              <a:rPr lang="sr-Latn-CS" sz="1800" b="1"/>
              <a:t>zvještaji, </a:t>
            </a:r>
            <a:r>
              <a:rPr lang="en-GB" sz="1800" b="1"/>
              <a:t>s</a:t>
            </a:r>
            <a:r>
              <a:rPr lang="sr-Latn-CS" sz="1800" b="1"/>
              <a:t>tranice, </a:t>
            </a:r>
            <a:r>
              <a:rPr lang="en-GB" sz="1800" b="1"/>
              <a:t>m</a:t>
            </a:r>
            <a:r>
              <a:rPr lang="sr-Latn-CS" sz="1800" b="1"/>
              <a:t>akroi i </a:t>
            </a:r>
            <a:r>
              <a:rPr lang="en-GB" sz="1800" b="1"/>
              <a:t>m</a:t>
            </a:r>
            <a:r>
              <a:rPr lang="sr-Latn-CS" sz="1800" b="1"/>
              <a:t>oduli su OBJEKTI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 i="1"/>
              <a:t>Access</a:t>
            </a:r>
            <a:r>
              <a:rPr lang="sr-Latn-CS" sz="1800" b="1"/>
              <a:t> baza podataka.</a:t>
            </a:r>
            <a:endParaRPr lang="en-US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172B-9D2D-4E0D-AEB8-FFDBCC8CFC1D}" type="slidenum">
              <a:rPr lang="en-US"/>
              <a:pPr/>
              <a:t>40</a:t>
            </a:fld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839200" cy="3581400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FontTx/>
              <a:buNone/>
            </a:pPr>
            <a:r>
              <a:rPr lang="sr-Latn-CS" sz="1800" b="1" u="sng"/>
              <a:t>Primjeri MASKI</a:t>
            </a:r>
            <a:r>
              <a:rPr lang="sr-Latn-CS" sz="1800" b="1"/>
              <a:t> 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sr-Latn-CS" sz="1800"/>
              <a:t>Maska za broj telefona sa 6 ili 7 cifara i obaveznim unosom pozivnog broja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sr-Latn-CS" sz="1800"/>
              <a:t>sa tri cifre, u obliku npr. 067-123 2345</a:t>
            </a:r>
          </a:p>
          <a:p>
            <a:pPr marL="381000" indent="-381000">
              <a:lnSpc>
                <a:spcPct val="80000"/>
              </a:lnSpc>
            </a:pPr>
            <a:r>
              <a:rPr lang="sr-Latn-CS" sz="1800">
                <a:solidFill>
                  <a:srgbClr val="C0C0C0"/>
                </a:solidFill>
              </a:rPr>
              <a:t>(LTMx1) </a:t>
            </a:r>
            <a:r>
              <a:rPr lang="sl-SI" sz="1800">
                <a:solidFill>
                  <a:srgbClr val="C0C0C0"/>
                </a:solidFill>
              </a:rPr>
              <a:t>svojstvo </a:t>
            </a:r>
            <a:r>
              <a:rPr lang="sl-SI" sz="1800" b="1" i="1">
                <a:solidFill>
                  <a:srgbClr val="FF0000"/>
                </a:solidFill>
              </a:rPr>
              <a:t>Input Mask </a:t>
            </a:r>
            <a:r>
              <a:rPr lang="sl-SI" sz="1800">
                <a:solidFill>
                  <a:srgbClr val="C0C0C0"/>
                </a:solidFill>
              </a:rPr>
              <a:t>, upisuje se,</a:t>
            </a:r>
            <a:r>
              <a:rPr lang="sl-SI" sz="1800" b="1">
                <a:solidFill>
                  <a:srgbClr val="FF0000"/>
                </a:solidFill>
              </a:rPr>
              <a:t>  </a:t>
            </a:r>
            <a:r>
              <a:rPr lang="sl-SI" sz="1800" b="1">
                <a:solidFill>
                  <a:srgbClr val="FF3300"/>
                </a:solidFill>
              </a:rPr>
              <a:t>000"-"000" "0009;;_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sr-Latn-CS" sz="1000" b="1">
              <a:solidFill>
                <a:srgbClr val="FF3300"/>
              </a:solidFill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sz="1800"/>
              <a:t>2</a:t>
            </a:r>
            <a:r>
              <a:rPr lang="en-US" sz="1800" b="1"/>
              <a:t>. </a:t>
            </a:r>
            <a:r>
              <a:rPr lang="sl-SI" sz="1800"/>
              <a:t>Maska za</a:t>
            </a:r>
            <a:r>
              <a:rPr lang="en-US" sz="1800"/>
              <a:t> po</a:t>
            </a:r>
            <a:r>
              <a:rPr lang="sr-Latn-CS" sz="1800"/>
              <a:t>štanski broj, sa pet obaveznih cifara i u obliku npr. - 81 000 – </a:t>
            </a:r>
          </a:p>
          <a:p>
            <a:pPr marL="381000" indent="-381000">
              <a:lnSpc>
                <a:spcPct val="80000"/>
              </a:lnSpc>
            </a:pPr>
            <a:r>
              <a:rPr lang="sr-Latn-CS" sz="1800">
                <a:solidFill>
                  <a:srgbClr val="C0C0C0"/>
                </a:solidFill>
              </a:rPr>
              <a:t>(LTMx1) </a:t>
            </a:r>
            <a:r>
              <a:rPr lang="sl-SI" sz="1800">
                <a:solidFill>
                  <a:srgbClr val="C0C0C0"/>
                </a:solidFill>
              </a:rPr>
              <a:t>svojstvo</a:t>
            </a:r>
            <a:r>
              <a:rPr lang="sl-SI" sz="1800" b="1">
                <a:solidFill>
                  <a:srgbClr val="FF0000"/>
                </a:solidFill>
              </a:rPr>
              <a:t> </a:t>
            </a:r>
            <a:r>
              <a:rPr lang="sl-SI" sz="1800" b="1" i="1">
                <a:solidFill>
                  <a:srgbClr val="FF0000"/>
                </a:solidFill>
              </a:rPr>
              <a:t>Input Mask </a:t>
            </a:r>
            <a:r>
              <a:rPr lang="sl-SI" sz="1800">
                <a:solidFill>
                  <a:srgbClr val="C0C0C0"/>
                </a:solidFill>
              </a:rPr>
              <a:t>, upisuje se,</a:t>
            </a:r>
            <a:r>
              <a:rPr lang="sl-SI" sz="1800" b="1">
                <a:solidFill>
                  <a:srgbClr val="FF0000"/>
                </a:solidFill>
              </a:rPr>
              <a:t> “- “00” “000” –”;;_</a:t>
            </a:r>
            <a:r>
              <a:rPr lang="en-US" sz="1800"/>
              <a:t> 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sl-SI" sz="1000"/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sr-Latn-CS" sz="1800"/>
              <a:t>3. </a:t>
            </a:r>
            <a:r>
              <a:rPr lang="sl-SI" sz="1800"/>
              <a:t>Maska za broj indeksa, da se broj indeksa se prikazuje u oliku, npr.  1/2007, a 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sl-SI" sz="1800"/>
              <a:t>max.broj studenata koji se može upisati jednak je maksimalnom trocifrenom broju.</a:t>
            </a:r>
            <a:endParaRPr lang="en-US" sz="1800"/>
          </a:p>
          <a:p>
            <a:pPr marL="381000" indent="-381000">
              <a:lnSpc>
                <a:spcPct val="80000"/>
              </a:lnSpc>
            </a:pPr>
            <a:r>
              <a:rPr lang="sr-Latn-CS" sz="1800">
                <a:solidFill>
                  <a:srgbClr val="C0C0C0"/>
                </a:solidFill>
              </a:rPr>
              <a:t>(LTMx1) </a:t>
            </a:r>
            <a:r>
              <a:rPr lang="sl-SI" sz="1800">
                <a:solidFill>
                  <a:srgbClr val="C0C0C0"/>
                </a:solidFill>
              </a:rPr>
              <a:t>svojstvo</a:t>
            </a:r>
            <a:r>
              <a:rPr lang="sl-SI" sz="1800" b="1">
                <a:solidFill>
                  <a:srgbClr val="FF0000"/>
                </a:solidFill>
              </a:rPr>
              <a:t> </a:t>
            </a:r>
            <a:r>
              <a:rPr lang="sl-SI" sz="1800" b="1" i="1">
                <a:solidFill>
                  <a:srgbClr val="FF0000"/>
                </a:solidFill>
              </a:rPr>
              <a:t>Input Mask </a:t>
            </a:r>
            <a:r>
              <a:rPr lang="sl-SI" sz="1800">
                <a:solidFill>
                  <a:srgbClr val="C0C0C0"/>
                </a:solidFill>
              </a:rPr>
              <a:t>, upisuje se,</a:t>
            </a:r>
            <a:r>
              <a:rPr lang="sl-SI" sz="1800" b="1">
                <a:solidFill>
                  <a:srgbClr val="FF0000"/>
                </a:solidFill>
              </a:rPr>
              <a:t> </a:t>
            </a:r>
            <a:r>
              <a:rPr lang="sl-SI" sz="1800" b="1">
                <a:solidFill>
                  <a:srgbClr val="FF3300"/>
                </a:solidFill>
              </a:rPr>
              <a:t>!990"/"0000;;_ </a:t>
            </a:r>
            <a:endParaRPr lang="en-US" sz="1800">
              <a:solidFill>
                <a:srgbClr val="FF3300"/>
              </a:solidFill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en-US" sz="1000">
              <a:solidFill>
                <a:srgbClr val="FF3300"/>
              </a:solidFill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sz="1800"/>
              <a:t>4. </a:t>
            </a:r>
            <a:r>
              <a:rPr lang="sl-SI" sz="1800"/>
              <a:t>Maska za obezbjeđenje da uvijek prvo slovo npr. Imena bude veliko:</a:t>
            </a:r>
            <a:endParaRPr lang="en-US" sz="1800"/>
          </a:p>
          <a:p>
            <a:pPr marL="381000" indent="-381000">
              <a:lnSpc>
                <a:spcPct val="80000"/>
              </a:lnSpc>
            </a:pPr>
            <a:r>
              <a:rPr lang="sr-Latn-CS" sz="1800">
                <a:solidFill>
                  <a:srgbClr val="C0C0C0"/>
                </a:solidFill>
              </a:rPr>
              <a:t>(LTMx1) </a:t>
            </a:r>
            <a:r>
              <a:rPr lang="sl-SI" sz="1800">
                <a:solidFill>
                  <a:srgbClr val="C0C0C0"/>
                </a:solidFill>
              </a:rPr>
              <a:t>svojstvo</a:t>
            </a:r>
            <a:r>
              <a:rPr lang="sl-SI" sz="1800" b="1">
                <a:solidFill>
                  <a:srgbClr val="FF0000"/>
                </a:solidFill>
              </a:rPr>
              <a:t> </a:t>
            </a:r>
            <a:r>
              <a:rPr lang="sl-SI" sz="1800" b="1" i="1">
                <a:solidFill>
                  <a:srgbClr val="FF0000"/>
                </a:solidFill>
              </a:rPr>
              <a:t>Input Mask </a:t>
            </a:r>
            <a:r>
              <a:rPr lang="sl-SI" sz="1800">
                <a:solidFill>
                  <a:srgbClr val="C0C0C0"/>
                </a:solidFill>
              </a:rPr>
              <a:t>, upisuje se,</a:t>
            </a:r>
            <a:r>
              <a:rPr lang="sl-SI" sz="1800" b="1">
                <a:solidFill>
                  <a:srgbClr val="FF0000"/>
                </a:solidFill>
              </a:rPr>
              <a:t> &gt;L&lt;??????????????????????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sr-Latn-CS" sz="1800" b="1">
              <a:solidFill>
                <a:srgbClr val="FF0000"/>
              </a:solidFill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152400" y="4260850"/>
            <a:ext cx="85344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044575" algn="l"/>
              </a:tabLst>
            </a:pPr>
            <a:r>
              <a:rPr lang="sr-Latn-CS">
                <a:solidFill>
                  <a:srgbClr val="0066FF"/>
                </a:solidFill>
              </a:rPr>
              <a:t>Kada se za polje tabele definiše i </a:t>
            </a:r>
            <a:r>
              <a:rPr lang="sr-Latn-CS" b="1" i="1">
                <a:solidFill>
                  <a:srgbClr val="0066FF"/>
                </a:solidFill>
              </a:rPr>
              <a:t>Input Mask</a:t>
            </a:r>
            <a:r>
              <a:rPr lang="sr-Latn-CS"/>
              <a:t> </a:t>
            </a:r>
            <a:r>
              <a:rPr lang="sr-Latn-CS">
                <a:solidFill>
                  <a:srgbClr val="0066FF"/>
                </a:solidFill>
              </a:rPr>
              <a:t>i zada vrednost svojstva </a:t>
            </a:r>
            <a:r>
              <a:rPr lang="sr-Latn-CS" b="1" i="1">
                <a:solidFill>
                  <a:srgbClr val="0066FF"/>
                </a:solidFill>
              </a:rPr>
              <a:t>Format</a:t>
            </a:r>
            <a:r>
              <a:rPr lang="sr-Latn-CS">
                <a:solidFill>
                  <a:srgbClr val="0066FF"/>
                </a:solidFill>
              </a:rPr>
              <a:t>, </a:t>
            </a:r>
            <a:r>
              <a:rPr lang="sr-Latn-CS" b="1">
                <a:solidFill>
                  <a:srgbClr val="0066FF"/>
                </a:solidFill>
              </a:rPr>
              <a:t>vrijednost  svojstva </a:t>
            </a:r>
            <a:r>
              <a:rPr lang="sr-Latn-CS" b="1" i="1">
                <a:solidFill>
                  <a:srgbClr val="0066FF"/>
                </a:solidFill>
              </a:rPr>
              <a:t>Format</a:t>
            </a:r>
            <a:r>
              <a:rPr lang="sr-Latn-CS" b="1">
                <a:solidFill>
                  <a:srgbClr val="0066FF"/>
                </a:solidFill>
              </a:rPr>
              <a:t> ima prioritet</a:t>
            </a:r>
            <a:r>
              <a:rPr lang="sr-Latn-CS">
                <a:solidFill>
                  <a:srgbClr val="0066FF"/>
                </a:solidFill>
              </a:rPr>
              <a:t> kada </a:t>
            </a:r>
            <a:r>
              <a:rPr lang="sr-Latn-CS" i="1">
                <a:solidFill>
                  <a:srgbClr val="0066FF"/>
                </a:solidFill>
              </a:rPr>
              <a:t>Access</a:t>
            </a:r>
            <a:r>
              <a:rPr lang="sr-Latn-CS">
                <a:solidFill>
                  <a:srgbClr val="0066FF"/>
                </a:solidFill>
              </a:rPr>
              <a:t> prikazuje sadržaj polja. </a:t>
            </a:r>
          </a:p>
          <a:p>
            <a:pPr>
              <a:tabLst>
                <a:tab pos="1044575" algn="l"/>
              </a:tabLst>
            </a:pPr>
            <a:endParaRPr lang="en-US">
              <a:solidFill>
                <a:srgbClr val="0066FF"/>
              </a:solidFill>
            </a:endParaRPr>
          </a:p>
          <a:p>
            <a:pPr>
              <a:tabLst>
                <a:tab pos="1044575" algn="l"/>
              </a:tabLst>
            </a:pPr>
            <a:r>
              <a:rPr lang="sr-Latn-CS" b="1" u="sng"/>
              <a:t>Čarobnjak za ulazne maske (</a:t>
            </a:r>
            <a:r>
              <a:rPr lang="sr-Latn-CS" b="1" i="1" u="sng"/>
              <a:t>Input Mask Wizard</a:t>
            </a:r>
            <a:r>
              <a:rPr lang="sr-Latn-CS" b="1" u="sng"/>
              <a:t>) </a:t>
            </a:r>
            <a:r>
              <a:rPr lang="sr-Latn-CS"/>
              <a:t>omogućava jednostavno kreiranje ulazne maske za polja tekstualnog ili datumskog tipa. Kada izaberemo svojstvo </a:t>
            </a:r>
            <a:r>
              <a:rPr lang="sr-Latn-CS" i="1"/>
              <a:t>Input Mask</a:t>
            </a:r>
            <a:r>
              <a:rPr lang="sr-Latn-CS"/>
              <a:t>, na kraju okna svojstva pojaviće se dugme </a:t>
            </a:r>
            <a:r>
              <a:rPr lang="sr-Latn-CS" i="1"/>
              <a:t>Build </a:t>
            </a:r>
            <a:r>
              <a:rPr lang="sr-Latn-CS"/>
              <a:t>(...).</a:t>
            </a:r>
          </a:p>
          <a:p>
            <a:pPr>
              <a:buFontTx/>
              <a:buChar char="•"/>
              <a:tabLst>
                <a:tab pos="1044575" algn="l"/>
              </a:tabLst>
            </a:pPr>
            <a:r>
              <a:rPr lang="sr-Latn-CS">
                <a:solidFill>
                  <a:srgbClr val="C0C0C0"/>
                </a:solidFill>
              </a:rPr>
              <a:t>     (LTMx1) na</a:t>
            </a:r>
            <a:r>
              <a:rPr lang="sr-Latn-CS"/>
              <a:t> </a:t>
            </a:r>
            <a:r>
              <a:rPr lang="sr-Latn-CS" b="1">
                <a:solidFill>
                  <a:srgbClr val="FF3300"/>
                </a:solidFill>
              </a:rPr>
              <a:t>...</a:t>
            </a:r>
            <a:r>
              <a:rPr lang="sr-Latn-CS"/>
              <a:t> , pokreće se čarobnjak za kreiranje maske.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D640-B704-4DCD-92FC-3EBB46835522}" type="slidenum">
              <a:rPr lang="en-US"/>
              <a:pPr/>
              <a:t>41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785225" cy="4495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r-Latn-CS" sz="2800" b="1" i="1" u="sng"/>
              <a:t>Caption</a:t>
            </a:r>
            <a:r>
              <a:rPr lang="sr-Latn-CS" sz="2800" b="1" u="sng"/>
              <a:t> (natpis) svojstvo</a:t>
            </a:r>
            <a:endParaRPr lang="sr-Latn-CS" sz="2800"/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1800"/>
              <a:t>omogućava unošenje naziva polja u obliku u kojem treba da se pojavi u </a:t>
            </a:r>
            <a:r>
              <a:rPr lang="sr-Latn-CS" sz="1800" i="1"/>
              <a:t>Datasheet</a:t>
            </a:r>
            <a:r>
              <a:rPr lang="sr-Latn-CS" sz="18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1800"/>
              <a:t>prikazu tabele (zaglavljea tabele), na izvještajima, u formama-labele uz vezana polja.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1800"/>
              <a:t>Svojstvo </a:t>
            </a:r>
            <a:r>
              <a:rPr lang="sr-Latn-CS" sz="1800" i="1"/>
              <a:t>Caption </a:t>
            </a:r>
            <a:r>
              <a:rPr lang="sr-Latn-CS" sz="1800"/>
              <a:t>postaje značajno uvijek kada je ime polja formirano od više riječi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1800"/>
              <a:t>bez razmaka, ili sa nekom nedovoljno jasnom skraćenicom, ili bez slova š, č,... Koja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1800"/>
              <a:t>su prisutna u riječi koja definiše ime polja i sl.</a:t>
            </a:r>
          </a:p>
          <a:p>
            <a:pPr>
              <a:lnSpc>
                <a:spcPct val="90000"/>
              </a:lnSpc>
              <a:buFontTx/>
              <a:buNone/>
            </a:pPr>
            <a:endParaRPr lang="sr-Latn-CS" sz="1000"/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1800" b="1" u="sng"/>
              <a:t>Primjeri:</a:t>
            </a:r>
            <a:endParaRPr lang="sr-Latn-CS" sz="1800" b="1"/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1800"/>
              <a:t>1.	Za polje </a:t>
            </a:r>
            <a:r>
              <a:rPr lang="sr-Latn-CS" sz="1800" b="1"/>
              <a:t>BrojIndeksa</a:t>
            </a:r>
            <a:r>
              <a:rPr lang="sr-Latn-CS" sz="1800"/>
              <a:t>:</a:t>
            </a:r>
          </a:p>
          <a:p>
            <a:pPr>
              <a:lnSpc>
                <a:spcPct val="90000"/>
              </a:lnSpc>
            </a:pPr>
            <a:r>
              <a:rPr lang="sr-Latn-CS" sz="1800"/>
              <a:t>U oknu </a:t>
            </a:r>
            <a:r>
              <a:rPr lang="sl-SI" sz="1800" i="1"/>
              <a:t>Field Properties</a:t>
            </a:r>
            <a:r>
              <a:rPr lang="sl-SI" sz="1800"/>
              <a:t>, kartica </a:t>
            </a:r>
            <a:r>
              <a:rPr lang="sl-SI" sz="1800" i="1"/>
              <a:t>General</a:t>
            </a:r>
            <a:r>
              <a:rPr lang="sl-SI" sz="1800"/>
              <a:t>,</a:t>
            </a:r>
            <a:endParaRPr lang="sl-SI" sz="1800">
              <a:sym typeface="Symbol" pitchFamily="18" charset="2"/>
            </a:endParaRP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sl-SI" sz="1800">
                <a:solidFill>
                  <a:srgbClr val="FF0000"/>
                </a:solidFill>
              </a:rPr>
              <a:t>	</a:t>
            </a:r>
            <a:r>
              <a:rPr lang="sl-SI" sz="1800">
                <a:solidFill>
                  <a:srgbClr val="C0C0C0"/>
                </a:solidFill>
              </a:rPr>
              <a:t>(</a:t>
            </a:r>
            <a:r>
              <a:rPr lang="sr-Latn-CS" sz="1800">
                <a:solidFill>
                  <a:srgbClr val="C0C0C0"/>
                </a:solidFill>
              </a:rPr>
              <a:t>LTMx1) </a:t>
            </a:r>
            <a:r>
              <a:rPr lang="sl-SI" sz="1800">
                <a:solidFill>
                  <a:srgbClr val="C0C0C0"/>
                </a:solidFill>
              </a:rPr>
              <a:t>svojstvo</a:t>
            </a:r>
            <a:r>
              <a:rPr lang="sl-SI" sz="1800">
                <a:solidFill>
                  <a:srgbClr val="FF0000"/>
                </a:solidFill>
              </a:rPr>
              <a:t> </a:t>
            </a:r>
            <a:r>
              <a:rPr lang="sl-SI" sz="1800" b="1" i="1">
                <a:solidFill>
                  <a:srgbClr val="FF0000"/>
                </a:solidFill>
              </a:rPr>
              <a:t>Caption </a:t>
            </a:r>
            <a:r>
              <a:rPr lang="sl-SI" sz="1800">
                <a:solidFill>
                  <a:srgbClr val="C0C0C0"/>
                </a:solidFill>
              </a:rPr>
              <a:t>, </a:t>
            </a:r>
            <a:r>
              <a:rPr lang="sr-Latn-CS" sz="1800">
                <a:solidFill>
                  <a:srgbClr val="C0C0C0"/>
                </a:solidFill>
              </a:rPr>
              <a:t>upisuje se tekst,</a:t>
            </a:r>
            <a:r>
              <a:rPr lang="sr-Latn-CS" sz="1800">
                <a:solidFill>
                  <a:srgbClr val="FF0000"/>
                </a:solidFill>
              </a:rPr>
              <a:t> </a:t>
            </a:r>
            <a:r>
              <a:rPr lang="sr-Latn-CS" sz="1800" b="1">
                <a:solidFill>
                  <a:srgbClr val="FF0000"/>
                </a:solidFill>
              </a:rPr>
              <a:t>Broj indeksa 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endParaRPr lang="sr-Latn-CS" sz="1000" b="1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sz="1800"/>
              <a:t>2. 	</a:t>
            </a:r>
            <a:r>
              <a:rPr lang="sr-Latn-CS" sz="1800"/>
              <a:t>Za polje </a:t>
            </a:r>
            <a:r>
              <a:rPr lang="sr-Latn-CS" sz="1800" b="1"/>
              <a:t>Zanr</a:t>
            </a:r>
            <a:r>
              <a:rPr lang="sr-Latn-CS" sz="1800"/>
              <a:t>:</a:t>
            </a:r>
          </a:p>
          <a:p>
            <a:pPr>
              <a:lnSpc>
                <a:spcPct val="90000"/>
              </a:lnSpc>
            </a:pPr>
            <a:r>
              <a:rPr lang="sr-Latn-CS" sz="1800"/>
              <a:t>U oknu </a:t>
            </a:r>
            <a:r>
              <a:rPr lang="sl-SI" sz="1800" i="1"/>
              <a:t>Field Properties</a:t>
            </a:r>
            <a:r>
              <a:rPr lang="sl-SI" sz="1800"/>
              <a:t>, kartica </a:t>
            </a:r>
            <a:r>
              <a:rPr lang="sl-SI" sz="1800" i="1"/>
              <a:t>General</a:t>
            </a:r>
            <a:r>
              <a:rPr lang="sl-SI" sz="1800"/>
              <a:t>:</a:t>
            </a:r>
            <a:endParaRPr lang="sl-SI" sz="1800">
              <a:sym typeface="Symbol" pitchFamily="18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l-SI" sz="1800">
                <a:solidFill>
                  <a:srgbClr val="FF0000"/>
                </a:solidFill>
              </a:rPr>
              <a:t>	 </a:t>
            </a:r>
            <a:r>
              <a:rPr lang="sl-SI" sz="1800">
                <a:solidFill>
                  <a:srgbClr val="C0C0C0"/>
                </a:solidFill>
              </a:rPr>
              <a:t>(</a:t>
            </a:r>
            <a:r>
              <a:rPr lang="sr-Latn-CS" sz="1800">
                <a:solidFill>
                  <a:srgbClr val="C0C0C0"/>
                </a:solidFill>
              </a:rPr>
              <a:t>LTMx1) </a:t>
            </a:r>
            <a:r>
              <a:rPr lang="sl-SI" sz="1800">
                <a:solidFill>
                  <a:srgbClr val="C0C0C0"/>
                </a:solidFill>
              </a:rPr>
              <a:t>svojstvo</a:t>
            </a:r>
            <a:r>
              <a:rPr lang="sl-SI" sz="1800">
                <a:solidFill>
                  <a:srgbClr val="FF0000"/>
                </a:solidFill>
              </a:rPr>
              <a:t> </a:t>
            </a:r>
            <a:r>
              <a:rPr lang="sl-SI" sz="1800" b="1" i="1">
                <a:solidFill>
                  <a:srgbClr val="FF0000"/>
                </a:solidFill>
              </a:rPr>
              <a:t>Caption </a:t>
            </a:r>
            <a:r>
              <a:rPr lang="sl-SI" sz="1800">
                <a:solidFill>
                  <a:srgbClr val="C0C0C0"/>
                </a:solidFill>
              </a:rPr>
              <a:t>, </a:t>
            </a:r>
            <a:r>
              <a:rPr lang="sr-Latn-CS" sz="1800">
                <a:solidFill>
                  <a:srgbClr val="C0C0C0"/>
                </a:solidFill>
              </a:rPr>
              <a:t>upisuje se tekst,</a:t>
            </a:r>
            <a:r>
              <a:rPr lang="sr-Latn-CS" sz="1800">
                <a:solidFill>
                  <a:srgbClr val="FF0000"/>
                </a:solidFill>
              </a:rPr>
              <a:t> </a:t>
            </a:r>
            <a:r>
              <a:rPr lang="sr-Latn-CS" sz="1800" b="1">
                <a:solidFill>
                  <a:srgbClr val="FF0000"/>
                </a:solidFill>
              </a:rPr>
              <a:t>Žanr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52400" y="4664075"/>
            <a:ext cx="88392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>
                <a:solidFill>
                  <a:srgbClr val="0066FF"/>
                </a:solidFill>
              </a:rPr>
              <a:t>Veoma je važno u svojstvo </a:t>
            </a:r>
            <a:r>
              <a:rPr lang="fr-FR" i="1">
                <a:solidFill>
                  <a:srgbClr val="0066FF"/>
                </a:solidFill>
              </a:rPr>
              <a:t>Caption </a:t>
            </a:r>
            <a:r>
              <a:rPr lang="fr-FR">
                <a:solidFill>
                  <a:srgbClr val="0066FF"/>
                </a:solidFill>
              </a:rPr>
              <a:t>polja zapisati informaciju prije nego što se </a:t>
            </a:r>
            <a:r>
              <a:rPr lang="sr-Latn-CS">
                <a:solidFill>
                  <a:srgbClr val="0066FF"/>
                </a:solidFill>
              </a:rPr>
              <a:t>n</a:t>
            </a:r>
            <a:r>
              <a:rPr lang="fr-FR">
                <a:solidFill>
                  <a:srgbClr val="0066FF"/>
                </a:solidFill>
              </a:rPr>
              <a:t>apravi forma ili izvještaj u kojima se polja koriste. Kada se pravi forma ili izvještaj </a:t>
            </a:r>
            <a:r>
              <a:rPr lang="fr-FR" i="1">
                <a:solidFill>
                  <a:srgbClr val="0066FF"/>
                </a:solidFill>
              </a:rPr>
              <a:t>Access</a:t>
            </a:r>
            <a:r>
              <a:rPr lang="fr-FR">
                <a:solidFill>
                  <a:srgbClr val="0066FF"/>
                </a:solidFill>
              </a:rPr>
              <a:t> </a:t>
            </a:r>
            <a:r>
              <a:rPr lang="fr-FR" b="1">
                <a:solidFill>
                  <a:srgbClr val="0066FF"/>
                </a:solidFill>
              </a:rPr>
              <a:t>provjerava sadržaj svojstva i prenosi ga</a:t>
            </a:r>
            <a:r>
              <a:rPr lang="fr-FR">
                <a:solidFill>
                  <a:srgbClr val="0066FF"/>
                </a:solidFill>
              </a:rPr>
              <a:t> </a:t>
            </a:r>
            <a:r>
              <a:rPr lang="fr-FR" b="1">
                <a:solidFill>
                  <a:srgbClr val="0066FF"/>
                </a:solidFill>
              </a:rPr>
              <a:t>u labele formi ili izvještaja</a:t>
            </a:r>
            <a:r>
              <a:rPr lang="fr-FR">
                <a:solidFill>
                  <a:srgbClr val="0066FF"/>
                </a:solidFill>
              </a:rPr>
              <a:t>. </a:t>
            </a:r>
            <a:r>
              <a:rPr lang="fr-FR" b="1">
                <a:solidFill>
                  <a:srgbClr val="0066FF"/>
                </a:solidFill>
              </a:rPr>
              <a:t>Ukoliko se nakon formiranja formi ili izvještaja promjeni svojstvo </a:t>
            </a:r>
            <a:r>
              <a:rPr lang="fr-FR" b="1" i="1">
                <a:solidFill>
                  <a:srgbClr val="0066FF"/>
                </a:solidFill>
              </a:rPr>
              <a:t>Caption</a:t>
            </a:r>
            <a:r>
              <a:rPr lang="fr-FR" b="1">
                <a:solidFill>
                  <a:srgbClr val="0066FF"/>
                </a:solidFill>
              </a:rPr>
              <a:t> </a:t>
            </a:r>
            <a:r>
              <a:rPr lang="sr-Latn-CS" b="1">
                <a:solidFill>
                  <a:srgbClr val="0066FF"/>
                </a:solidFill>
              </a:rPr>
              <a:t>za polje tabele</a:t>
            </a:r>
            <a:r>
              <a:rPr lang="fr-FR" b="1">
                <a:solidFill>
                  <a:srgbClr val="0066FF"/>
                </a:solidFill>
              </a:rPr>
              <a:t>, </a:t>
            </a:r>
            <a:r>
              <a:rPr lang="fr-FR" b="1" i="1">
                <a:solidFill>
                  <a:srgbClr val="0066FF"/>
                </a:solidFill>
              </a:rPr>
              <a:t>Access</a:t>
            </a:r>
            <a:r>
              <a:rPr lang="fr-FR" b="1">
                <a:solidFill>
                  <a:srgbClr val="0066FF"/>
                </a:solidFill>
              </a:rPr>
              <a:t> te promjene neće prenjeti u labele formi ili izvještaja</a:t>
            </a:r>
            <a:r>
              <a:rPr lang="fr-FR">
                <a:solidFill>
                  <a:srgbClr val="0066FF"/>
                </a:solidFill>
              </a:rPr>
              <a:t>.</a:t>
            </a:r>
            <a:endParaRPr lang="sr-Latn-CS">
              <a:solidFill>
                <a:srgbClr val="0066FF"/>
              </a:solidFill>
            </a:endParaRPr>
          </a:p>
          <a:p>
            <a:r>
              <a:rPr lang="fr-FR">
                <a:solidFill>
                  <a:srgbClr val="0066FF"/>
                </a:solidFill>
              </a:rPr>
              <a:t>Tada je neophodno to uraditi direktno u odgovarajuće labele polja na formama ili izvještajima.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CF39-B0B3-4A6A-959B-64A530BCD9EB}" type="slidenum">
              <a:rPr lang="en-US"/>
              <a:pPr/>
              <a:t>42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839200" cy="6248400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FontTx/>
              <a:buNone/>
            </a:pPr>
            <a:r>
              <a:rPr lang="sr-Latn-CS" sz="2400" b="1" i="1" u="sng"/>
              <a:t>Default Value</a:t>
            </a:r>
            <a:r>
              <a:rPr lang="sr-Latn-CS" sz="2400" b="1" u="sng"/>
              <a:t>  svojstvo (podrazumijevana</a:t>
            </a:r>
            <a:r>
              <a:rPr lang="en-US" sz="2400" b="1" u="sng"/>
              <a:t> -</a:t>
            </a:r>
            <a:r>
              <a:rPr lang="sr-Latn-CS" sz="2400" b="1" u="sng"/>
              <a:t> difoltna 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sr-Latn-CS" sz="2400" b="1" u="sng"/>
              <a:t>vrijednost)</a:t>
            </a:r>
            <a:r>
              <a:rPr lang="en-US" sz="2400" b="1" u="sng"/>
              <a:t> 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sr-Latn-CS" sz="1800"/>
              <a:t>U okvir ovog svojstva se unosi vrijednost koja se često pojavljuje u </a:t>
            </a:r>
            <a:r>
              <a:rPr lang="en-US" sz="1800"/>
              <a:t>zapisima 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sz="1800"/>
              <a:t>p</a:t>
            </a:r>
            <a:r>
              <a:rPr lang="sr-Latn-CS" sz="1800"/>
              <a:t>ripadno</a:t>
            </a:r>
            <a:r>
              <a:rPr lang="en-US" sz="1800"/>
              <a:t>g</a:t>
            </a:r>
            <a:r>
              <a:rPr lang="sr-Latn-CS" sz="1800"/>
              <a:t> polju. </a:t>
            </a:r>
            <a:r>
              <a:rPr lang="en-US" sz="1800"/>
              <a:t>Ona</a:t>
            </a:r>
            <a:r>
              <a:rPr lang="sr-Latn-CS" sz="1800"/>
              <a:t> će se automatski pojavljivati u svakom  novom zapisu.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sr-Latn-CS" sz="1800">
                <a:solidFill>
                  <a:srgbClr val="0066FF"/>
                </a:solidFill>
              </a:rPr>
              <a:t>Podrazumevana vrednost može da bude </a:t>
            </a:r>
            <a:r>
              <a:rPr lang="sr-Latn-CS" sz="1800" b="1">
                <a:solidFill>
                  <a:srgbClr val="0066FF"/>
                </a:solidFill>
              </a:rPr>
              <a:t>izraz, broj ili tekst</a:t>
            </a:r>
            <a:r>
              <a:rPr lang="sr-Latn-CS" sz="1800">
                <a:solidFill>
                  <a:srgbClr val="0066FF"/>
                </a:solidFill>
              </a:rPr>
              <a:t>. 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0066FF"/>
                </a:solidFill>
              </a:rPr>
              <a:t>Za </a:t>
            </a:r>
            <a:r>
              <a:rPr lang="en-US" sz="1800" b="1" i="1">
                <a:solidFill>
                  <a:srgbClr val="0066FF"/>
                </a:solidFill>
              </a:rPr>
              <a:t>Text </a:t>
            </a:r>
            <a:r>
              <a:rPr lang="en-US" sz="1800" b="1">
                <a:solidFill>
                  <a:srgbClr val="0066FF"/>
                </a:solidFill>
              </a:rPr>
              <a:t>polje </a:t>
            </a:r>
            <a:r>
              <a:rPr lang="en-US" sz="1800" b="1" i="1">
                <a:solidFill>
                  <a:srgbClr val="0066FF"/>
                </a:solidFill>
              </a:rPr>
              <a:t>Default Value</a:t>
            </a:r>
            <a:r>
              <a:rPr lang="en-US" sz="1800" b="1">
                <a:solidFill>
                  <a:srgbClr val="0066FF"/>
                </a:solidFill>
              </a:rPr>
              <a:t> treba pisati pod navodnicima</a:t>
            </a:r>
            <a:endParaRPr lang="en-US" sz="1800">
              <a:solidFill>
                <a:srgbClr val="0066FF"/>
              </a:solidFill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sz="1800" b="1" i="1">
                <a:solidFill>
                  <a:srgbClr val="0066FF"/>
                </a:solidFill>
              </a:rPr>
              <a:t>Access</a:t>
            </a:r>
            <a:r>
              <a:rPr lang="en-US" sz="1800" b="1">
                <a:solidFill>
                  <a:srgbClr val="0066FF"/>
                </a:solidFill>
              </a:rPr>
              <a:t> za polja tipa </a:t>
            </a:r>
            <a:r>
              <a:rPr lang="en-US" sz="1800" b="1" i="1">
                <a:solidFill>
                  <a:srgbClr val="0066FF"/>
                </a:solidFill>
              </a:rPr>
              <a:t>Number</a:t>
            </a:r>
            <a:r>
              <a:rPr lang="en-US" sz="1800" b="1">
                <a:solidFill>
                  <a:srgbClr val="0066FF"/>
                </a:solidFill>
              </a:rPr>
              <a:t>  i </a:t>
            </a:r>
            <a:r>
              <a:rPr lang="en-US" sz="1800" b="1" i="1">
                <a:solidFill>
                  <a:srgbClr val="0066FF"/>
                </a:solidFill>
              </a:rPr>
              <a:t>Currency</a:t>
            </a:r>
            <a:r>
              <a:rPr lang="en-US" sz="1800" b="1">
                <a:solidFill>
                  <a:srgbClr val="0066FF"/>
                </a:solidFill>
              </a:rPr>
              <a:t> postavlja 0 kao </a:t>
            </a:r>
            <a:r>
              <a:rPr lang="sr-Latn-CS" sz="1800" b="1">
                <a:solidFill>
                  <a:srgbClr val="0066FF"/>
                </a:solidFill>
              </a:rPr>
              <a:t>d</a:t>
            </a:r>
            <a:r>
              <a:rPr lang="en-US" sz="1800" b="1">
                <a:solidFill>
                  <a:srgbClr val="0066FF"/>
                </a:solidFill>
              </a:rPr>
              <a:t>ifoltnu</a:t>
            </a:r>
            <a:r>
              <a:rPr lang="sr-Latn-CS" sz="1800" b="1">
                <a:solidFill>
                  <a:srgbClr val="0066FF"/>
                </a:solidFill>
              </a:rPr>
              <a:t> </a:t>
            </a:r>
            <a:r>
              <a:rPr lang="en-US" sz="1800" b="1">
                <a:solidFill>
                  <a:srgbClr val="0066FF"/>
                </a:solidFill>
              </a:rPr>
              <a:t>vrijednost.</a:t>
            </a:r>
            <a:endParaRPr lang="sr-Latn-CS" sz="1800" b="1">
              <a:solidFill>
                <a:srgbClr val="0066FF"/>
              </a:solidFill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sr-Latn-CS" sz="1000" b="1">
              <a:solidFill>
                <a:srgbClr val="0066FF"/>
              </a:solidFill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sr-Latn-CS" sz="1800"/>
              <a:t>Primjeri:</a:t>
            </a:r>
            <a:r>
              <a:rPr lang="en-US" sz="1800"/>
              <a:t> Za posmatrana polja obezbijediti difoltne vrijednosti:</a:t>
            </a:r>
            <a:endParaRPr lang="sl-SI" sz="1800">
              <a:sym typeface="Symbol" pitchFamily="18" charset="2"/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sr-Latn-CS" sz="1800"/>
              <a:t>1.	Za polje </a:t>
            </a:r>
            <a:r>
              <a:rPr lang="sr-Latn-CS" sz="1800" b="1"/>
              <a:t>Drzava, Crna Gora</a:t>
            </a:r>
            <a:endParaRPr lang="en-US" sz="1800" b="1"/>
          </a:p>
          <a:p>
            <a:pPr marL="381000" indent="-381000">
              <a:lnSpc>
                <a:spcPct val="80000"/>
              </a:lnSpc>
              <a:buFont typeface="Symbol" pitchFamily="18" charset="2"/>
              <a:buChar char="·"/>
            </a:pPr>
            <a:r>
              <a:rPr lang="sr-Latn-CS" sz="1800">
                <a:solidFill>
                  <a:srgbClr val="C0C0C0"/>
                </a:solidFill>
              </a:rPr>
              <a:t>(LTMx1) </a:t>
            </a:r>
            <a:r>
              <a:rPr lang="sl-SI" sz="1800">
                <a:solidFill>
                  <a:srgbClr val="C0C0C0"/>
                </a:solidFill>
              </a:rPr>
              <a:t>svojstvo</a:t>
            </a:r>
            <a:r>
              <a:rPr lang="sl-SI" sz="1800">
                <a:solidFill>
                  <a:srgbClr val="FF0000"/>
                </a:solidFill>
              </a:rPr>
              <a:t> </a:t>
            </a:r>
            <a:r>
              <a:rPr lang="sl-SI" sz="1800" b="1" i="1">
                <a:solidFill>
                  <a:srgbClr val="FF0000"/>
                </a:solidFill>
              </a:rPr>
              <a:t>Default Value</a:t>
            </a:r>
            <a:r>
              <a:rPr lang="en-US" sz="1800" b="1" i="1">
                <a:solidFill>
                  <a:srgbClr val="FF0000"/>
                </a:solidFill>
              </a:rPr>
              <a:t> </a:t>
            </a:r>
            <a:r>
              <a:rPr lang="sl-SI" sz="1800">
                <a:solidFill>
                  <a:srgbClr val="C0C0C0"/>
                </a:solidFill>
              </a:rPr>
              <a:t>,</a:t>
            </a:r>
            <a:r>
              <a:rPr lang="sl-SI" sz="1800" b="1" i="1">
                <a:solidFill>
                  <a:srgbClr val="C0C0C0"/>
                </a:solidFill>
              </a:rPr>
              <a:t> </a:t>
            </a:r>
            <a:r>
              <a:rPr lang="sr-Latn-CS" sz="1800">
                <a:solidFill>
                  <a:srgbClr val="C0C0C0"/>
                </a:solidFill>
              </a:rPr>
              <a:t>upisuje se,</a:t>
            </a:r>
            <a:r>
              <a:rPr lang="sr-Latn-CS" sz="1800">
                <a:solidFill>
                  <a:srgbClr val="FF0000"/>
                </a:solidFill>
              </a:rPr>
              <a:t> </a:t>
            </a:r>
            <a:r>
              <a:rPr lang="sl-SI" sz="1800">
                <a:solidFill>
                  <a:srgbClr val="FF0000"/>
                </a:solidFill>
              </a:rPr>
              <a:t>“</a:t>
            </a:r>
            <a:r>
              <a:rPr lang="sr-Latn-CS" sz="1800" b="1">
                <a:solidFill>
                  <a:srgbClr val="FF0000"/>
                </a:solidFill>
              </a:rPr>
              <a:t>Crne Gora</a:t>
            </a:r>
            <a:r>
              <a:rPr lang="sr-Latn-CS" sz="1800">
                <a:solidFill>
                  <a:srgbClr val="FF0000"/>
                </a:solidFill>
              </a:rPr>
              <a:t> </a:t>
            </a:r>
            <a:r>
              <a:rPr lang="sl-SI" sz="1800">
                <a:solidFill>
                  <a:srgbClr val="FF0000"/>
                </a:solidFill>
              </a:rPr>
              <a:t>“</a:t>
            </a:r>
            <a:endParaRPr lang="en-US" sz="1800">
              <a:solidFill>
                <a:srgbClr val="FF0000"/>
              </a:solidFill>
            </a:endParaRPr>
          </a:p>
          <a:p>
            <a:pPr marL="381000" indent="-381000">
              <a:lnSpc>
                <a:spcPct val="80000"/>
              </a:lnSpc>
              <a:buFont typeface="Symbol" pitchFamily="18" charset="2"/>
              <a:buChar char="·"/>
            </a:pPr>
            <a:endParaRPr lang="sl-SI" sz="1000">
              <a:solidFill>
                <a:srgbClr val="FF0000"/>
              </a:solidFill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sr-Latn-CS" sz="1800"/>
              <a:t>2.	Za polje </a:t>
            </a:r>
            <a:r>
              <a:rPr lang="sr-Latn-CS" sz="1800" b="1"/>
              <a:t>DatumKontakta, tekući datum</a:t>
            </a:r>
            <a:r>
              <a:rPr lang="sr-Latn-CS" sz="1800"/>
              <a:t>:</a:t>
            </a:r>
          </a:p>
          <a:p>
            <a:pPr marL="381000" indent="-381000">
              <a:lnSpc>
                <a:spcPct val="80000"/>
              </a:lnSpc>
              <a:buFont typeface="Symbol" pitchFamily="18" charset="2"/>
              <a:buChar char="·"/>
            </a:pPr>
            <a:r>
              <a:rPr lang="sr-Latn-CS" sz="1800">
                <a:solidFill>
                  <a:srgbClr val="C0C0C0"/>
                </a:solidFill>
              </a:rPr>
              <a:t>(LTMx1) </a:t>
            </a:r>
            <a:r>
              <a:rPr lang="sl-SI" sz="1800">
                <a:solidFill>
                  <a:srgbClr val="C0C0C0"/>
                </a:solidFill>
              </a:rPr>
              <a:t>svojstvo</a:t>
            </a:r>
            <a:r>
              <a:rPr lang="sl-SI" sz="1800">
                <a:solidFill>
                  <a:srgbClr val="FF0000"/>
                </a:solidFill>
              </a:rPr>
              <a:t> </a:t>
            </a:r>
            <a:r>
              <a:rPr lang="sl-SI" sz="1800" b="1" i="1">
                <a:solidFill>
                  <a:srgbClr val="FF0000"/>
                </a:solidFill>
              </a:rPr>
              <a:t>Default Value</a:t>
            </a:r>
            <a:r>
              <a:rPr lang="en-US" sz="1800" b="1" i="1">
                <a:solidFill>
                  <a:srgbClr val="FF0000"/>
                </a:solidFill>
              </a:rPr>
              <a:t> </a:t>
            </a:r>
            <a:r>
              <a:rPr lang="sl-SI" sz="1800">
                <a:solidFill>
                  <a:srgbClr val="C0C0C0"/>
                </a:solidFill>
              </a:rPr>
              <a:t>,</a:t>
            </a:r>
            <a:r>
              <a:rPr lang="sl-SI" sz="1800" b="1" i="1">
                <a:solidFill>
                  <a:srgbClr val="C0C0C0"/>
                </a:solidFill>
              </a:rPr>
              <a:t> </a:t>
            </a:r>
            <a:r>
              <a:rPr lang="sr-Latn-CS" sz="1800">
                <a:solidFill>
                  <a:srgbClr val="C0C0C0"/>
                </a:solidFill>
              </a:rPr>
              <a:t>(LTMx1) upisuje se,</a:t>
            </a:r>
            <a:r>
              <a:rPr lang="sr-Latn-CS" sz="1800">
                <a:solidFill>
                  <a:srgbClr val="FF0000"/>
                </a:solidFill>
              </a:rPr>
              <a:t> </a:t>
            </a:r>
            <a:r>
              <a:rPr lang="sr-Latn-CS" sz="1800" b="1">
                <a:solidFill>
                  <a:srgbClr val="FF0000"/>
                </a:solidFill>
              </a:rPr>
              <a:t>Date() </a:t>
            </a:r>
            <a:endParaRPr lang="en-US" sz="1800" b="1">
              <a:solidFill>
                <a:srgbClr val="FF0000"/>
              </a:solidFill>
            </a:endParaRPr>
          </a:p>
          <a:p>
            <a:pPr marL="381000" indent="-381000">
              <a:lnSpc>
                <a:spcPct val="80000"/>
              </a:lnSpc>
              <a:buFont typeface="Symbol" pitchFamily="18" charset="2"/>
              <a:buNone/>
            </a:pPr>
            <a:endParaRPr lang="sr-Latn-CS" sz="1000" b="1">
              <a:solidFill>
                <a:srgbClr val="FF0000"/>
              </a:solidFill>
            </a:endParaRPr>
          </a:p>
          <a:p>
            <a:pPr marL="381000" indent="-381000">
              <a:lnSpc>
                <a:spcPct val="80000"/>
              </a:lnSpc>
              <a:buFont typeface="Symbol" pitchFamily="18" charset="2"/>
              <a:buNone/>
            </a:pPr>
            <a:r>
              <a:rPr lang="sr-Latn-CS" sz="1800"/>
              <a:t>3.	Za polje </a:t>
            </a:r>
            <a:r>
              <a:rPr lang="sr-Latn-CS" sz="1800" b="1"/>
              <a:t>VrijemeKontakta, tekuće vrijeme</a:t>
            </a:r>
            <a:r>
              <a:rPr lang="sr-Latn-CS" sz="1800"/>
              <a:t>:</a:t>
            </a:r>
          </a:p>
          <a:p>
            <a:pPr marL="381000" indent="-381000">
              <a:lnSpc>
                <a:spcPct val="80000"/>
              </a:lnSpc>
              <a:buFont typeface="Symbol" pitchFamily="18" charset="2"/>
              <a:buChar char="·"/>
            </a:pPr>
            <a:r>
              <a:rPr lang="sr-Latn-CS" sz="1800">
                <a:solidFill>
                  <a:srgbClr val="C0C0C0"/>
                </a:solidFill>
              </a:rPr>
              <a:t>(LTMx1) </a:t>
            </a:r>
            <a:r>
              <a:rPr lang="sl-SI" sz="1800">
                <a:solidFill>
                  <a:srgbClr val="C0C0C0"/>
                </a:solidFill>
              </a:rPr>
              <a:t>svojstvo</a:t>
            </a:r>
            <a:r>
              <a:rPr lang="sl-SI" sz="1800">
                <a:solidFill>
                  <a:srgbClr val="FF0000"/>
                </a:solidFill>
              </a:rPr>
              <a:t> </a:t>
            </a:r>
            <a:r>
              <a:rPr lang="sl-SI" sz="1800" b="1" i="1">
                <a:solidFill>
                  <a:srgbClr val="FF0000"/>
                </a:solidFill>
              </a:rPr>
              <a:t>Default Value</a:t>
            </a:r>
            <a:r>
              <a:rPr lang="en-US" sz="1800" b="1" i="1">
                <a:solidFill>
                  <a:srgbClr val="FF0000"/>
                </a:solidFill>
              </a:rPr>
              <a:t> </a:t>
            </a:r>
            <a:r>
              <a:rPr lang="sl-SI" sz="1800">
                <a:solidFill>
                  <a:srgbClr val="C0C0C0"/>
                </a:solidFill>
              </a:rPr>
              <a:t>,</a:t>
            </a:r>
            <a:r>
              <a:rPr lang="sl-SI" sz="1800" b="1" i="1">
                <a:solidFill>
                  <a:srgbClr val="C0C0C0"/>
                </a:solidFill>
              </a:rPr>
              <a:t> </a:t>
            </a:r>
            <a:r>
              <a:rPr lang="sr-Latn-CS" sz="1800">
                <a:solidFill>
                  <a:srgbClr val="C0C0C0"/>
                </a:solidFill>
              </a:rPr>
              <a:t>LTMx1) upisuje se,</a:t>
            </a:r>
            <a:r>
              <a:rPr lang="sr-Latn-CS" sz="1800">
                <a:solidFill>
                  <a:srgbClr val="FF0000"/>
                </a:solidFill>
              </a:rPr>
              <a:t> </a:t>
            </a:r>
            <a:r>
              <a:rPr lang="sr-Latn-CS" sz="1800" b="1">
                <a:solidFill>
                  <a:srgbClr val="FF0000"/>
                </a:solidFill>
              </a:rPr>
              <a:t>Time() </a:t>
            </a:r>
            <a:endParaRPr lang="en-US" sz="1800" b="1">
              <a:solidFill>
                <a:srgbClr val="FF0000"/>
              </a:solidFill>
            </a:endParaRPr>
          </a:p>
          <a:p>
            <a:pPr marL="381000" indent="-381000">
              <a:lnSpc>
                <a:spcPct val="80000"/>
              </a:lnSpc>
              <a:buFont typeface="Symbol" pitchFamily="18" charset="2"/>
              <a:buNone/>
            </a:pPr>
            <a:endParaRPr lang="sr-Latn-CS" sz="1000">
              <a:solidFill>
                <a:srgbClr val="FF0000"/>
              </a:solidFill>
            </a:endParaRPr>
          </a:p>
          <a:p>
            <a:pPr marL="381000" indent="-381000">
              <a:lnSpc>
                <a:spcPct val="80000"/>
              </a:lnSpc>
              <a:buFontTx/>
              <a:buAutoNum type="arabicPeriod" startAt="4"/>
            </a:pPr>
            <a:r>
              <a:rPr lang="sr-Latn-CS" sz="1800"/>
              <a:t>Za polje </a:t>
            </a:r>
            <a:r>
              <a:rPr lang="sr-Latn-CS" sz="1800" b="1"/>
              <a:t>DatumIVrijemeKontakta, tekući datum i vrijeme</a:t>
            </a:r>
            <a:r>
              <a:rPr lang="sr-Latn-CS" sz="1800"/>
              <a:t>: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sl-SI" sz="1800">
                <a:solidFill>
                  <a:srgbClr val="C0C0C0"/>
                </a:solidFill>
                <a:sym typeface="Symbol" pitchFamily="18" charset="2"/>
              </a:rPr>
              <a:t></a:t>
            </a:r>
            <a:r>
              <a:rPr lang="sl-SI" sz="1800">
                <a:solidFill>
                  <a:srgbClr val="C0C0C0"/>
                </a:solidFill>
              </a:rPr>
              <a:t> </a:t>
            </a:r>
            <a:r>
              <a:rPr lang="en-US" sz="1800">
                <a:solidFill>
                  <a:srgbClr val="C0C0C0"/>
                </a:solidFill>
              </a:rPr>
              <a:t>	</a:t>
            </a:r>
            <a:r>
              <a:rPr lang="sr-Latn-CS" sz="1800">
                <a:solidFill>
                  <a:srgbClr val="C0C0C0"/>
                </a:solidFill>
              </a:rPr>
              <a:t>(LTMx1) </a:t>
            </a:r>
            <a:r>
              <a:rPr lang="sl-SI" sz="1800">
                <a:solidFill>
                  <a:srgbClr val="C0C0C0"/>
                </a:solidFill>
              </a:rPr>
              <a:t>svojstvo</a:t>
            </a:r>
            <a:r>
              <a:rPr lang="sl-SI" sz="1800">
                <a:solidFill>
                  <a:srgbClr val="FF0000"/>
                </a:solidFill>
              </a:rPr>
              <a:t> </a:t>
            </a:r>
            <a:r>
              <a:rPr lang="sl-SI" sz="1800" b="1" i="1">
                <a:solidFill>
                  <a:srgbClr val="FF0000"/>
                </a:solidFill>
              </a:rPr>
              <a:t>Format</a:t>
            </a:r>
            <a:r>
              <a:rPr lang="en-US" sz="1800" b="1" i="1">
                <a:solidFill>
                  <a:srgbClr val="FF0000"/>
                </a:solidFill>
              </a:rPr>
              <a:t> </a:t>
            </a:r>
            <a:r>
              <a:rPr lang="sl-SI" sz="1800">
                <a:solidFill>
                  <a:srgbClr val="C0C0C0"/>
                </a:solidFill>
              </a:rPr>
              <a:t>, </a:t>
            </a:r>
            <a:r>
              <a:rPr lang="sr-Latn-CS" sz="1800">
                <a:solidFill>
                  <a:srgbClr val="C0C0C0"/>
                </a:solidFill>
              </a:rPr>
              <a:t>padajuća lista</a:t>
            </a:r>
            <a:r>
              <a:rPr lang="sr-Latn-CS" sz="1800" b="1" i="1"/>
              <a:t> </a:t>
            </a:r>
            <a:r>
              <a:rPr lang="sr-Latn-CS" sz="1800" b="1" i="1">
                <a:solidFill>
                  <a:srgbClr val="FF3300"/>
                </a:solidFill>
              </a:rPr>
              <a:t>▼</a:t>
            </a:r>
            <a:r>
              <a:rPr lang="sr-Latn-CS" sz="1800" b="1">
                <a:solidFill>
                  <a:srgbClr val="C0C0C0"/>
                </a:solidFill>
              </a:rPr>
              <a:t>,</a:t>
            </a:r>
            <a:r>
              <a:rPr lang="sr-Latn-CS" sz="1800">
                <a:solidFill>
                  <a:srgbClr val="C0C0C0"/>
                </a:solidFill>
              </a:rPr>
              <a:t> opcija</a:t>
            </a:r>
            <a:r>
              <a:rPr lang="sr-Latn-CS" sz="1800">
                <a:solidFill>
                  <a:srgbClr val="FF0000"/>
                </a:solidFill>
              </a:rPr>
              <a:t>  </a:t>
            </a:r>
            <a:r>
              <a:rPr lang="sr-Latn-CS" sz="1800" b="1" i="1">
                <a:solidFill>
                  <a:srgbClr val="FF0000"/>
                </a:solidFill>
              </a:rPr>
              <a:t>General Date </a:t>
            </a:r>
            <a:r>
              <a:rPr lang="en-US" sz="1800" b="1" i="1">
                <a:solidFill>
                  <a:srgbClr val="FF0000"/>
                </a:solidFill>
              </a:rPr>
              <a:t>,</a:t>
            </a:r>
            <a:endParaRPr lang="sr-Latn-CS" sz="1800" b="1" i="1">
              <a:solidFill>
                <a:srgbClr val="FF0000"/>
              </a:solidFill>
            </a:endParaRPr>
          </a:p>
          <a:p>
            <a:pPr marL="381000" indent="-381000">
              <a:lnSpc>
                <a:spcPct val="80000"/>
              </a:lnSpc>
              <a:buFont typeface="Symbol" pitchFamily="18" charset="2"/>
              <a:buNone/>
            </a:pPr>
            <a:r>
              <a:rPr lang="en-US" sz="1800">
                <a:solidFill>
                  <a:srgbClr val="FF0000"/>
                </a:solidFill>
              </a:rPr>
              <a:t>	</a:t>
            </a:r>
            <a:r>
              <a:rPr lang="sl-SI" sz="1800">
                <a:solidFill>
                  <a:srgbClr val="C0C0C0"/>
                </a:solidFill>
              </a:rPr>
              <a:t>svojstvo </a:t>
            </a:r>
            <a:r>
              <a:rPr lang="sl-SI" sz="1800" b="1" i="1">
                <a:solidFill>
                  <a:srgbClr val="FF0000"/>
                </a:solidFill>
              </a:rPr>
              <a:t>Default Value </a:t>
            </a:r>
            <a:r>
              <a:rPr lang="sl-SI" sz="1800">
                <a:solidFill>
                  <a:srgbClr val="C0C0C0"/>
                </a:solidFill>
              </a:rPr>
              <a:t>,</a:t>
            </a:r>
            <a:r>
              <a:rPr lang="sl-SI" sz="1800" b="1" i="1">
                <a:solidFill>
                  <a:srgbClr val="C0C0C0"/>
                </a:solidFill>
              </a:rPr>
              <a:t> </a:t>
            </a:r>
            <a:r>
              <a:rPr lang="sr-Latn-CS" sz="1800">
                <a:solidFill>
                  <a:srgbClr val="C0C0C0"/>
                </a:solidFill>
              </a:rPr>
              <a:t>upisuje se,</a:t>
            </a:r>
            <a:r>
              <a:rPr lang="sr-Latn-CS" sz="1800">
                <a:solidFill>
                  <a:srgbClr val="FF0000"/>
                </a:solidFill>
              </a:rPr>
              <a:t> </a:t>
            </a:r>
            <a:r>
              <a:rPr lang="sr-Latn-CS" sz="1800" b="1">
                <a:solidFill>
                  <a:srgbClr val="FF0000"/>
                </a:solidFill>
              </a:rPr>
              <a:t>Now()</a:t>
            </a:r>
            <a:endParaRPr lang="en-US" sz="1800" b="1">
              <a:solidFill>
                <a:srgbClr val="FF0000"/>
              </a:solidFill>
            </a:endParaRPr>
          </a:p>
          <a:p>
            <a:pPr marL="381000" indent="-381000">
              <a:lnSpc>
                <a:spcPct val="80000"/>
              </a:lnSpc>
              <a:buFont typeface="Symbol" pitchFamily="18" charset="2"/>
              <a:buNone/>
            </a:pPr>
            <a:endParaRPr lang="sr-Latn-CS" sz="1000" b="1">
              <a:solidFill>
                <a:srgbClr val="FF0000"/>
              </a:solidFill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sr-Latn-CS" sz="1800"/>
              <a:t>5.	Za polje </a:t>
            </a:r>
            <a:r>
              <a:rPr lang="sr-Latn-CS" sz="1800" b="1"/>
              <a:t>Email</a:t>
            </a:r>
            <a:r>
              <a:rPr lang="en-US" sz="1800" b="1"/>
              <a:t>, automatsko otvaranje mail prozora</a:t>
            </a:r>
            <a:r>
              <a:rPr lang="sr-Latn-CS" sz="1800"/>
              <a:t>:</a:t>
            </a:r>
          </a:p>
          <a:p>
            <a:pPr marL="381000" indent="-381000">
              <a:lnSpc>
                <a:spcPct val="80000"/>
              </a:lnSpc>
              <a:buFont typeface="Symbol" pitchFamily="18" charset="2"/>
              <a:buChar char="·"/>
            </a:pPr>
            <a:r>
              <a:rPr lang="sr-Latn-CS" sz="1800">
                <a:solidFill>
                  <a:srgbClr val="C0C0C0"/>
                </a:solidFill>
              </a:rPr>
              <a:t>(LTMx1) </a:t>
            </a:r>
            <a:r>
              <a:rPr lang="sl-SI" sz="1800">
                <a:solidFill>
                  <a:srgbClr val="C0C0C0"/>
                </a:solidFill>
              </a:rPr>
              <a:t>svojstvo</a:t>
            </a:r>
            <a:r>
              <a:rPr lang="sl-SI" sz="1800">
                <a:solidFill>
                  <a:srgbClr val="FF0000"/>
                </a:solidFill>
              </a:rPr>
              <a:t> </a:t>
            </a:r>
            <a:r>
              <a:rPr lang="sl-SI" sz="1800" b="1" i="1">
                <a:solidFill>
                  <a:srgbClr val="FF0000"/>
                </a:solidFill>
              </a:rPr>
              <a:t>Default Value</a:t>
            </a:r>
            <a:r>
              <a:rPr lang="en-US" sz="1800" b="1" i="1">
                <a:solidFill>
                  <a:srgbClr val="FF0000"/>
                </a:solidFill>
              </a:rPr>
              <a:t> </a:t>
            </a:r>
            <a:r>
              <a:rPr lang="sl-SI" sz="1800">
                <a:solidFill>
                  <a:srgbClr val="C0C0C0"/>
                </a:solidFill>
              </a:rPr>
              <a:t>,</a:t>
            </a:r>
            <a:r>
              <a:rPr lang="sl-SI" sz="1800" b="1" i="1">
                <a:solidFill>
                  <a:srgbClr val="C0C0C0"/>
                </a:solidFill>
              </a:rPr>
              <a:t> </a:t>
            </a:r>
            <a:r>
              <a:rPr lang="sr-Latn-CS" sz="1800">
                <a:solidFill>
                  <a:srgbClr val="C0C0C0"/>
                </a:solidFill>
              </a:rPr>
              <a:t>upisuje se,</a:t>
            </a:r>
            <a:r>
              <a:rPr lang="sr-Latn-CS" sz="1800">
                <a:solidFill>
                  <a:srgbClr val="FF0000"/>
                </a:solidFill>
              </a:rPr>
              <a:t> </a:t>
            </a:r>
            <a:r>
              <a:rPr lang="sl-SI" sz="1800">
                <a:solidFill>
                  <a:srgbClr val="FF0000"/>
                </a:solidFill>
              </a:rPr>
              <a:t>"</a:t>
            </a:r>
            <a:r>
              <a:rPr lang="sr-Latn-CS" sz="1800" b="1">
                <a:solidFill>
                  <a:srgbClr val="FF0000"/>
                </a:solidFill>
              </a:rPr>
              <a:t>emailto:</a:t>
            </a:r>
            <a:r>
              <a:rPr lang="sr-Latn-CS" sz="1800">
                <a:solidFill>
                  <a:srgbClr val="FF0000"/>
                </a:solidFill>
              </a:rPr>
              <a:t> </a:t>
            </a:r>
            <a:r>
              <a:rPr lang="sl-SI" sz="1800">
                <a:solidFill>
                  <a:srgbClr val="FF0000"/>
                </a:solidFill>
              </a:rPr>
              <a:t>“</a:t>
            </a:r>
            <a:endParaRPr lang="en-US"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CD19-8E1F-4D94-B50A-5449BCEDA5AB}" type="slidenum">
              <a:rPr lang="en-US"/>
              <a:pPr/>
              <a:t>43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12213" cy="2286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r-Latn-CS" sz="2400" b="1" i="1" u="sng"/>
              <a:t>Validation Rule</a:t>
            </a:r>
            <a:r>
              <a:rPr lang="sr-Latn-CS" sz="2400" b="1" u="sng"/>
              <a:t> (</a:t>
            </a:r>
            <a:r>
              <a:rPr lang="en-US" sz="2400" b="1" u="sng"/>
              <a:t>pravilo ispravnosti)</a:t>
            </a:r>
            <a:r>
              <a:rPr lang="sr-Latn-CS" sz="2400" b="1" u="sng"/>
              <a:t> svojstvo</a:t>
            </a:r>
            <a:endParaRPr lang="sr-Latn-CS" sz="24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Ovim svojstvom se definiš</a:t>
            </a:r>
            <a:r>
              <a:rPr lang="en-US" sz="1800"/>
              <a:t>e</a:t>
            </a:r>
            <a:r>
              <a:rPr lang="sr-Latn-CS" sz="1800"/>
              <a:t> pravil</a:t>
            </a:r>
            <a:r>
              <a:rPr lang="en-US" sz="1800"/>
              <a:t>o</a:t>
            </a:r>
            <a:r>
              <a:rPr lang="sr-Latn-CS" sz="1800"/>
              <a:t> </a:t>
            </a:r>
            <a:r>
              <a:rPr lang="en-US" sz="1800"/>
              <a:t>koje </a:t>
            </a:r>
            <a:r>
              <a:rPr lang="sr-Latn-CS" sz="1800"/>
              <a:t>prema koji</a:t>
            </a:r>
            <a:r>
              <a:rPr lang="en-US" sz="1800"/>
              <a:t>e</a:t>
            </a:r>
            <a:r>
              <a:rPr lang="sr-Latn-CS" sz="1800"/>
              <a:t>m se moraju unositi podaci  u </a:t>
            </a:r>
            <a:endParaRPr lang="en-US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polje. Pravilo se definiš</a:t>
            </a:r>
            <a:r>
              <a:rPr lang="en-US" sz="1800"/>
              <a:t>e</a:t>
            </a:r>
            <a:r>
              <a:rPr lang="sr-Latn-CS" sz="1800"/>
              <a:t> odgovarajućim </a:t>
            </a:r>
            <a:r>
              <a:rPr lang="sr-Latn-CS" sz="1800" b="1"/>
              <a:t>izrazom</a:t>
            </a:r>
            <a:r>
              <a:rPr lang="en-US" sz="1800" b="1"/>
              <a:t>, koji se upisuje </a:t>
            </a:r>
            <a:r>
              <a:rPr lang="sr-Latn-CS" sz="1800"/>
              <a:t>u okvir</a:t>
            </a:r>
            <a:r>
              <a:rPr lang="en-US" sz="1800"/>
              <a:t> </a:t>
            </a:r>
            <a:r>
              <a:rPr lang="sr-Latn-CS" sz="1800"/>
              <a:t>svojstva </a:t>
            </a:r>
            <a:endParaRPr lang="en-US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i="1"/>
              <a:t>Validation Rule</a:t>
            </a:r>
            <a:r>
              <a:rPr lang="sr-Latn-CS" sz="1800"/>
              <a:t>. Ako pravilo nije zadovoljeno </a:t>
            </a:r>
            <a:r>
              <a:rPr lang="sr-Latn-CS" sz="1800" i="1"/>
              <a:t>Access</a:t>
            </a:r>
            <a:r>
              <a:rPr lang="sr-Latn-CS" sz="1800"/>
              <a:t> javlja grešku i ne dopušta</a:t>
            </a:r>
            <a:r>
              <a:rPr lang="en-US" sz="18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prelazak u novo polje. </a:t>
            </a:r>
            <a:endParaRPr lang="en-US" sz="1800"/>
          </a:p>
          <a:p>
            <a:pPr>
              <a:lnSpc>
                <a:spcPct val="80000"/>
              </a:lnSpc>
              <a:buFontTx/>
              <a:buNone/>
            </a:pPr>
            <a:endParaRPr lang="sr-Latn-CS" sz="10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>
                <a:solidFill>
                  <a:srgbClr val="0066FF"/>
                </a:solidFill>
              </a:rPr>
              <a:t>Kada u izraz za proveru ispravnosti koristimo datume, moramo ih </a:t>
            </a:r>
            <a:r>
              <a:rPr lang="en-US" sz="1800">
                <a:solidFill>
                  <a:srgbClr val="0066FF"/>
                </a:solidFill>
              </a:rPr>
              <a:t>u</a:t>
            </a:r>
            <a:r>
              <a:rPr lang="sr-Latn-CS" sz="1800">
                <a:solidFill>
                  <a:srgbClr val="0066FF"/>
                </a:solidFill>
              </a:rPr>
              <a:t>okviriti</a:t>
            </a:r>
            <a:r>
              <a:rPr lang="en-US" sz="1800">
                <a:solidFill>
                  <a:srgbClr val="0066FF"/>
                </a:solidFill>
              </a:rPr>
              <a:t> </a:t>
            </a:r>
            <a:r>
              <a:rPr lang="sr-Latn-CS" sz="1800">
                <a:solidFill>
                  <a:srgbClr val="0066FF"/>
                </a:solidFill>
              </a:rPr>
              <a:t>između </a:t>
            </a:r>
            <a:endParaRPr lang="en-US" sz="1800">
              <a:solidFill>
                <a:srgbClr val="0066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>
                <a:solidFill>
                  <a:srgbClr val="0066FF"/>
                </a:solidFill>
              </a:rPr>
              <a:t>znakova </a:t>
            </a:r>
            <a:r>
              <a:rPr lang="sl-SI" sz="1800">
                <a:solidFill>
                  <a:srgbClr val="0066FF"/>
                </a:solidFill>
              </a:rPr>
              <a:t>"</a:t>
            </a:r>
            <a:r>
              <a:rPr lang="sr-Latn-CS" sz="1800">
                <a:solidFill>
                  <a:srgbClr val="0066FF"/>
                </a:solidFill>
              </a:rPr>
              <a:t>taraba</a:t>
            </a:r>
            <a:r>
              <a:rPr lang="sl-SI" sz="1800">
                <a:solidFill>
                  <a:srgbClr val="0066FF"/>
                </a:solidFill>
              </a:rPr>
              <a:t>"</a:t>
            </a:r>
            <a:r>
              <a:rPr lang="sr-Latn-CS" sz="1800">
                <a:solidFill>
                  <a:srgbClr val="0066FF"/>
                </a:solidFill>
              </a:rPr>
              <a:t> (#).</a:t>
            </a:r>
            <a:endParaRPr lang="en-US" sz="1800">
              <a:solidFill>
                <a:srgbClr val="0066FF"/>
              </a:solidFill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79388" y="2492375"/>
            <a:ext cx="8964612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sr-Latn-CS" sz="2400" b="1" i="1" u="sng"/>
              <a:t>Validation Text </a:t>
            </a:r>
            <a:r>
              <a:rPr lang="sr-Latn-CS" sz="2400" b="1" u="sng"/>
              <a:t>(tekst poruke) svojstvo</a:t>
            </a:r>
            <a:endParaRPr lang="en-US" sz="2400" b="1" u="sng"/>
          </a:p>
          <a:p>
            <a:pPr marL="342900" indent="-342900" eaLnBrk="1" hangingPunct="1">
              <a:spcBef>
                <a:spcPct val="20000"/>
              </a:spcBef>
            </a:pPr>
            <a:r>
              <a:rPr lang="sr-Latn-CS"/>
              <a:t>definiše tekst upozorenja koji se pojav</a:t>
            </a:r>
            <a:r>
              <a:rPr lang="en-US"/>
              <a:t>ljuje</a:t>
            </a:r>
            <a:r>
              <a:rPr lang="sr-Latn-CS"/>
              <a:t> ukoliko unešena vrijednost u polju</a:t>
            </a:r>
            <a:endParaRPr lang="en-US"/>
          </a:p>
          <a:p>
            <a:pPr marL="342900" indent="-342900" eaLnBrk="1" hangingPunct="1">
              <a:spcBef>
                <a:spcPct val="20000"/>
              </a:spcBef>
            </a:pPr>
            <a:r>
              <a:rPr lang="sr-Latn-CS"/>
              <a:t>nije u saglasnosti sa uslovom</a:t>
            </a:r>
            <a:r>
              <a:rPr lang="en-US"/>
              <a:t>-izrazom</a:t>
            </a:r>
            <a:r>
              <a:rPr lang="sr-Latn-CS"/>
              <a:t> u </a:t>
            </a:r>
            <a:r>
              <a:rPr lang="sr-Latn-CS" i="1"/>
              <a:t>Validation Rule</a:t>
            </a:r>
            <a:r>
              <a:rPr lang="sr-Latn-CS"/>
              <a:t>.</a:t>
            </a:r>
            <a:endParaRPr lang="sr-Latn-CS" b="1" u="sng"/>
          </a:p>
          <a:p>
            <a:pPr marL="342900" indent="-342900" eaLnBrk="1" hangingPunct="1">
              <a:spcBef>
                <a:spcPct val="20000"/>
              </a:spcBef>
            </a:pPr>
            <a:r>
              <a:rPr lang="sr-Latn-CS" sz="2000" b="1" u="sng"/>
              <a:t>Primjeri:</a:t>
            </a:r>
            <a:endParaRPr lang="sr-Latn-CS" sz="2000"/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000">
                <a:solidFill>
                  <a:srgbClr val="C0C0C0"/>
                </a:solidFill>
              </a:rPr>
              <a:t>svojstvo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sr-Latn-CS" b="1" i="1" u="sng">
                <a:solidFill>
                  <a:srgbClr val="FF0000"/>
                </a:solidFill>
              </a:rPr>
              <a:t>Validation Rule</a:t>
            </a:r>
            <a:r>
              <a:rPr lang="sr-Latn-CS" b="1">
                <a:solidFill>
                  <a:srgbClr val="FF0000"/>
                </a:solidFill>
              </a:rPr>
              <a:t>               </a:t>
            </a:r>
            <a:r>
              <a:rPr lang="sr-Latn-CS" b="1">
                <a:solidFill>
                  <a:srgbClr val="C0C0C0"/>
                </a:solidFill>
              </a:rPr>
              <a:t> </a:t>
            </a:r>
            <a:r>
              <a:rPr lang="en-US" b="1">
                <a:solidFill>
                  <a:srgbClr val="C0C0C0"/>
                </a:solidFill>
              </a:rPr>
              <a:t>svojstvo </a:t>
            </a:r>
            <a:r>
              <a:rPr lang="sr-Latn-CS" b="1" i="1" u="sng">
                <a:solidFill>
                  <a:srgbClr val="FF0000"/>
                </a:solidFill>
              </a:rPr>
              <a:t>Validation Text </a:t>
            </a:r>
            <a:r>
              <a:rPr lang="en-US">
                <a:solidFill>
                  <a:srgbClr val="C0C0C0"/>
                </a:solidFill>
              </a:rPr>
              <a:t>, upisuje se</a:t>
            </a:r>
            <a:endParaRPr lang="sr-Latn-CS">
              <a:solidFill>
                <a:srgbClr val="C0C0C0"/>
              </a:solidFill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sr-Latn-CS">
                <a:solidFill>
                  <a:srgbClr val="FF0000"/>
                </a:solidFill>
              </a:rPr>
              <a:t>&lt;&gt;0                           	</a:t>
            </a:r>
            <a:r>
              <a:rPr lang="en-US">
                <a:solidFill>
                  <a:srgbClr val="FF0000"/>
                </a:solidFill>
              </a:rPr>
              <a:t>	</a:t>
            </a:r>
            <a:r>
              <a:rPr lang="sr-Latn-CS">
                <a:solidFill>
                  <a:srgbClr val="FF0000"/>
                </a:solidFill>
              </a:rPr>
              <a:t>Vrijednost mora biti različita od nule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sr-Latn-CS">
                <a:solidFill>
                  <a:srgbClr val="FF0000"/>
                </a:solidFill>
              </a:rPr>
              <a:t>0 or &gt;100                              	Vrijednost mora biti jednaka nuli, ili veća od 100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sr-Latn-CS">
                <a:solidFill>
                  <a:srgbClr val="FF0000"/>
                </a:solidFill>
              </a:rPr>
              <a:t>Like K???                                	Podatak mora biti dug 4 znaka i počinjati slovom K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sr-Latn-CS">
                <a:solidFill>
                  <a:srgbClr val="FF0000"/>
                </a:solidFill>
              </a:rPr>
              <a:t>&lt;#1/1/02#                     	</a:t>
            </a:r>
            <a:r>
              <a:rPr lang="en-US">
                <a:solidFill>
                  <a:srgbClr val="FF0000"/>
                </a:solidFill>
              </a:rPr>
              <a:t>	</a:t>
            </a:r>
            <a:r>
              <a:rPr lang="sr-Latn-CS">
                <a:solidFill>
                  <a:srgbClr val="FF0000"/>
                </a:solidFill>
              </a:rPr>
              <a:t>Unesite datum prije početka 2002. godine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sr-Latn-CS">
                <a:solidFill>
                  <a:srgbClr val="FF0000"/>
                </a:solidFill>
              </a:rPr>
              <a:t>&gt;=#1/1/99# And &lt;#1/1/02#          </a:t>
            </a:r>
            <a:r>
              <a:rPr lang="en-US">
                <a:solidFill>
                  <a:srgbClr val="FF0000"/>
                </a:solidFill>
              </a:rPr>
              <a:t>	</a:t>
            </a:r>
            <a:r>
              <a:rPr lang="sr-Latn-CS">
                <a:solidFill>
                  <a:srgbClr val="FF0000"/>
                </a:solidFill>
              </a:rPr>
              <a:t>Datum mora biti iz 1999, 2000 ili 2001 god.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sr-Latn-CS">
                <a:solidFill>
                  <a:srgbClr val="FF0000"/>
                </a:solidFill>
              </a:rPr>
              <a:t>&lt;=Date()			 </a:t>
            </a:r>
            <a:r>
              <a:rPr lang="en-US">
                <a:solidFill>
                  <a:srgbClr val="FF0000"/>
                </a:solidFill>
              </a:rPr>
              <a:t>	</a:t>
            </a:r>
            <a:r>
              <a:rPr lang="sr-Latn-CS">
                <a:solidFill>
                  <a:srgbClr val="FF0000"/>
                </a:solidFill>
              </a:rPr>
              <a:t>Datum mora biti prije tekućeg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sr-Latn-CS">
                <a:solidFill>
                  <a:srgbClr val="FF0000"/>
                </a:solidFill>
              </a:rPr>
              <a:t>Between 0 And 50  		Vrijednost mora biti iz intervala 0-5000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29C2-6D03-4AB8-967B-6C890DB95151}" type="slidenum">
              <a:rPr lang="en-US"/>
              <a:pPr/>
              <a:t>44</a:t>
            </a:fld>
            <a:endParaRPr lang="en-US"/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152400" y="228600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sr-Latn-CS" b="1" u="sng">
                <a:solidFill>
                  <a:schemeClr val="tx2"/>
                </a:solidFill>
              </a:rPr>
              <a:t>Za formiranje vrijednosti i i</a:t>
            </a:r>
            <a:r>
              <a:rPr lang="en-US" b="1" u="sng">
                <a:solidFill>
                  <a:schemeClr val="tx2"/>
                </a:solidFill>
              </a:rPr>
              <a:t>zraz</a:t>
            </a:r>
            <a:r>
              <a:rPr lang="sr-Latn-CS" b="1" u="sng">
                <a:solidFill>
                  <a:schemeClr val="tx2"/>
                </a:solidFill>
              </a:rPr>
              <a:t>a</a:t>
            </a:r>
            <a:r>
              <a:rPr lang="en-US" b="1" u="sng">
                <a:solidFill>
                  <a:schemeClr val="tx2"/>
                </a:solidFill>
              </a:rPr>
              <a:t> </a:t>
            </a:r>
            <a:r>
              <a:rPr lang="sr-Latn-CS" b="1" u="sng">
                <a:solidFill>
                  <a:schemeClr val="tx2"/>
                </a:solidFill>
              </a:rPr>
              <a:t>koriste se:</a:t>
            </a:r>
            <a:br>
              <a:rPr lang="sr-Latn-CS" b="1" u="sng">
                <a:solidFill>
                  <a:schemeClr val="tx2"/>
                </a:solidFill>
              </a:rPr>
            </a:br>
            <a:r>
              <a:rPr lang="sr-Latn-CS" b="1" u="sng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Operatori</a:t>
            </a:r>
            <a:r>
              <a:rPr lang="sr-Latn-CS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sr-Latn-CS" b="1">
                <a:solidFill>
                  <a:srgbClr val="0066FF"/>
                </a:solidFill>
              </a:rPr>
              <a:t>	</a:t>
            </a:r>
            <a:r>
              <a:rPr lang="sr-Latn-CS">
                <a:solidFill>
                  <a:srgbClr val="0066FF"/>
                </a:solidFill>
              </a:rPr>
              <a:t>+		sabiranje</a:t>
            </a:r>
            <a:br>
              <a:rPr lang="sr-Latn-CS">
                <a:solidFill>
                  <a:srgbClr val="0066FF"/>
                </a:solidFill>
              </a:rPr>
            </a:br>
            <a:r>
              <a:rPr lang="sr-Latn-CS">
                <a:solidFill>
                  <a:srgbClr val="0066FF"/>
                </a:solidFill>
              </a:rPr>
              <a:t>		-		oduzimanje</a:t>
            </a:r>
            <a:br>
              <a:rPr lang="sr-Latn-CS">
                <a:solidFill>
                  <a:srgbClr val="0066FF"/>
                </a:solidFill>
              </a:rPr>
            </a:br>
            <a:r>
              <a:rPr lang="sr-Latn-CS">
                <a:solidFill>
                  <a:srgbClr val="0066FF"/>
                </a:solidFill>
              </a:rPr>
              <a:t>		</a:t>
            </a:r>
            <a:r>
              <a:rPr lang="en-US">
                <a:solidFill>
                  <a:srgbClr val="0066FF"/>
                </a:solidFill>
              </a:rPr>
              <a:t>*</a:t>
            </a:r>
            <a:r>
              <a:rPr lang="sr-Latn-CS">
                <a:solidFill>
                  <a:srgbClr val="0066FF"/>
                </a:solidFill>
              </a:rPr>
              <a:t>		množenej</a:t>
            </a:r>
            <a:r>
              <a:rPr lang="en-US">
                <a:solidFill>
                  <a:srgbClr val="0066FF"/>
                </a:solidFill>
              </a:rPr>
              <a:t/>
            </a:r>
            <a:br>
              <a:rPr lang="en-US">
                <a:solidFill>
                  <a:srgbClr val="0066FF"/>
                </a:solidFill>
              </a:rPr>
            </a:br>
            <a:r>
              <a:rPr lang="en-US">
                <a:solidFill>
                  <a:srgbClr val="0066FF"/>
                </a:solidFill>
              </a:rPr>
              <a:t>		/</a:t>
            </a:r>
            <a:r>
              <a:rPr lang="sr-Latn-CS">
                <a:solidFill>
                  <a:srgbClr val="0066FF"/>
                </a:solidFill>
              </a:rPr>
              <a:t>		dijeljenje</a:t>
            </a:r>
            <a:r>
              <a:rPr lang="en-US">
                <a:solidFill>
                  <a:srgbClr val="0066FF"/>
                </a:solidFill>
              </a:rPr>
              <a:t/>
            </a:r>
            <a:br>
              <a:rPr lang="en-US">
                <a:solidFill>
                  <a:srgbClr val="0066FF"/>
                </a:solidFill>
              </a:rPr>
            </a:br>
            <a:r>
              <a:rPr lang="en-US">
                <a:solidFill>
                  <a:srgbClr val="0066FF"/>
                </a:solidFill>
              </a:rPr>
              <a:t>		&gt;</a:t>
            </a:r>
            <a:r>
              <a:rPr lang="sr-Latn-CS">
                <a:solidFill>
                  <a:srgbClr val="0066FF"/>
                </a:solidFill>
              </a:rPr>
              <a:t>		veće</a:t>
            </a:r>
            <a:r>
              <a:rPr lang="en-US">
                <a:solidFill>
                  <a:srgbClr val="0066FF"/>
                </a:solidFill>
              </a:rPr>
              <a:t/>
            </a:r>
            <a:br>
              <a:rPr lang="en-US">
                <a:solidFill>
                  <a:srgbClr val="0066FF"/>
                </a:solidFill>
              </a:rPr>
            </a:br>
            <a:r>
              <a:rPr lang="en-US">
                <a:solidFill>
                  <a:srgbClr val="0066FF"/>
                </a:solidFill>
              </a:rPr>
              <a:t>		&lt;&gt;</a:t>
            </a:r>
            <a:r>
              <a:rPr lang="sr-Latn-CS">
                <a:solidFill>
                  <a:srgbClr val="0066FF"/>
                </a:solidFill>
              </a:rPr>
              <a:t>		veće i manje</a:t>
            </a:r>
            <a:r>
              <a:rPr lang="en-US">
                <a:solidFill>
                  <a:srgbClr val="0066FF"/>
                </a:solidFill>
              </a:rPr>
              <a:t/>
            </a:r>
            <a:br>
              <a:rPr lang="en-US">
                <a:solidFill>
                  <a:srgbClr val="0066FF"/>
                </a:solidFill>
              </a:rPr>
            </a:br>
            <a:r>
              <a:rPr lang="en-US">
                <a:solidFill>
                  <a:srgbClr val="0066FF"/>
                </a:solidFill>
              </a:rPr>
              <a:t>		&gt;=</a:t>
            </a:r>
            <a:r>
              <a:rPr lang="sr-Latn-CS">
                <a:solidFill>
                  <a:srgbClr val="0066FF"/>
                </a:solidFill>
              </a:rPr>
              <a:t>		veće i jednako</a:t>
            </a:r>
            <a:r>
              <a:rPr lang="en-US">
                <a:solidFill>
                  <a:srgbClr val="0066FF"/>
                </a:solidFill>
              </a:rPr>
              <a:t/>
            </a:r>
            <a:br>
              <a:rPr lang="en-US">
                <a:solidFill>
                  <a:srgbClr val="0066FF"/>
                </a:solidFill>
              </a:rPr>
            </a:br>
            <a:r>
              <a:rPr lang="en-US">
                <a:solidFill>
                  <a:srgbClr val="0066FF"/>
                </a:solidFill>
              </a:rPr>
              <a:t>		&lt;=</a:t>
            </a:r>
            <a:r>
              <a:rPr lang="sr-Latn-CS">
                <a:solidFill>
                  <a:srgbClr val="0066FF"/>
                </a:solidFill>
              </a:rPr>
              <a:t>		manje i jednako</a:t>
            </a:r>
            <a:r>
              <a:rPr lang="en-US">
                <a:solidFill>
                  <a:srgbClr val="0066FF"/>
                </a:solidFill>
              </a:rPr>
              <a:t/>
            </a:r>
            <a:br>
              <a:rPr lang="en-US">
                <a:solidFill>
                  <a:srgbClr val="0066FF"/>
                </a:solidFill>
              </a:rPr>
            </a:br>
            <a:r>
              <a:rPr lang="en-US">
                <a:solidFill>
                  <a:srgbClr val="0066FF"/>
                </a:solidFill>
              </a:rPr>
              <a:t>		</a:t>
            </a:r>
            <a:r>
              <a:rPr lang="en-US" i="1">
                <a:solidFill>
                  <a:srgbClr val="0066FF"/>
                </a:solidFill>
              </a:rPr>
              <a:t>And</a:t>
            </a:r>
            <a:r>
              <a:rPr lang="sr-Latn-CS">
                <a:solidFill>
                  <a:srgbClr val="0066FF"/>
                </a:solidFill>
              </a:rPr>
              <a:t>		i</a:t>
            </a:r>
            <a:r>
              <a:rPr lang="en-US">
                <a:solidFill>
                  <a:srgbClr val="0066FF"/>
                </a:solidFill>
              </a:rPr>
              <a:t/>
            </a:r>
            <a:br>
              <a:rPr lang="en-US">
                <a:solidFill>
                  <a:srgbClr val="0066FF"/>
                </a:solidFill>
              </a:rPr>
            </a:br>
            <a:r>
              <a:rPr lang="en-US">
                <a:solidFill>
                  <a:srgbClr val="0066FF"/>
                </a:solidFill>
              </a:rPr>
              <a:t>		</a:t>
            </a:r>
            <a:r>
              <a:rPr lang="en-US" i="1">
                <a:solidFill>
                  <a:srgbClr val="0066FF"/>
                </a:solidFill>
              </a:rPr>
              <a:t>Between</a:t>
            </a:r>
            <a:r>
              <a:rPr lang="sr-Latn-CS" i="1">
                <a:solidFill>
                  <a:srgbClr val="0066FF"/>
                </a:solidFill>
              </a:rPr>
              <a:t>		</a:t>
            </a:r>
            <a:r>
              <a:rPr lang="sr-Latn-CS">
                <a:solidFill>
                  <a:srgbClr val="0066FF"/>
                </a:solidFill>
              </a:rPr>
              <a:t>između</a:t>
            </a:r>
            <a:r>
              <a:rPr lang="en-US">
                <a:solidFill>
                  <a:srgbClr val="0066FF"/>
                </a:solidFill>
              </a:rPr>
              <a:t/>
            </a:r>
            <a:br>
              <a:rPr lang="en-US">
                <a:solidFill>
                  <a:srgbClr val="0066FF"/>
                </a:solidFill>
              </a:rPr>
            </a:br>
            <a:r>
              <a:rPr lang="en-US">
                <a:solidFill>
                  <a:srgbClr val="0066FF"/>
                </a:solidFill>
              </a:rPr>
              <a:t>		</a:t>
            </a:r>
            <a:r>
              <a:rPr lang="en-US" i="1">
                <a:solidFill>
                  <a:srgbClr val="0066FF"/>
                </a:solidFill>
              </a:rPr>
              <a:t>Or</a:t>
            </a:r>
            <a:r>
              <a:rPr lang="sr-Latn-CS">
                <a:solidFill>
                  <a:srgbClr val="0066FF"/>
                </a:solidFill>
              </a:rPr>
              <a:t>		ili	</a:t>
            </a:r>
            <a:br>
              <a:rPr lang="sr-Latn-CS">
                <a:solidFill>
                  <a:srgbClr val="0066FF"/>
                </a:solidFill>
              </a:rPr>
            </a:br>
            <a:r>
              <a:rPr lang="sr-Latn-CS">
                <a:solidFill>
                  <a:srgbClr val="0066FF"/>
                </a:solidFill>
              </a:rPr>
              <a:t>		</a:t>
            </a:r>
            <a:r>
              <a:rPr lang="sr-Latn-CS" i="1">
                <a:solidFill>
                  <a:srgbClr val="0066FF"/>
                </a:solidFill>
              </a:rPr>
              <a:t>Like</a:t>
            </a:r>
            <a:r>
              <a:rPr lang="sr-Latn-CS">
                <a:solidFill>
                  <a:srgbClr val="0066FF"/>
                </a:solidFill>
              </a:rPr>
              <a:t>		slično</a:t>
            </a:r>
            <a:br>
              <a:rPr lang="sr-Latn-CS">
                <a:solidFill>
                  <a:srgbClr val="0066FF"/>
                </a:solidFill>
              </a:rPr>
            </a:br>
            <a:r>
              <a:rPr lang="sr-Latn-CS">
                <a:solidFill>
                  <a:srgbClr val="0066FF"/>
                </a:solidFill>
              </a:rPr>
              <a:t>		...</a:t>
            </a:r>
            <a:br>
              <a:rPr lang="sr-Latn-CS">
                <a:solidFill>
                  <a:srgbClr val="0066FF"/>
                </a:solidFill>
              </a:rPr>
            </a:br>
            <a:r>
              <a:rPr lang="sr-Latn-CS" sz="1000">
                <a:solidFill>
                  <a:srgbClr val="0066FF"/>
                </a:solidFill>
              </a:rPr>
              <a:t/>
            </a:r>
            <a:br>
              <a:rPr lang="sr-Latn-CS" sz="1000">
                <a:solidFill>
                  <a:srgbClr val="0066FF"/>
                </a:solidFill>
              </a:rPr>
            </a:br>
            <a:r>
              <a:rPr lang="sr-Latn-CS" sz="2000" b="1" u="sng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Konstante:</a:t>
            </a:r>
            <a:r>
              <a:rPr lang="sr-Latn-CS">
                <a:solidFill>
                  <a:srgbClr val="0066FF"/>
                </a:solidFill>
              </a:rPr>
              <a:t>	</a:t>
            </a:r>
            <a:r>
              <a:rPr lang="sr-Latn-CS" i="1">
                <a:solidFill>
                  <a:srgbClr val="0066FF"/>
                </a:solidFill>
              </a:rPr>
              <a:t>Null	</a:t>
            </a:r>
            <a:r>
              <a:rPr lang="sr-Latn-CS">
                <a:solidFill>
                  <a:srgbClr val="0066FF"/>
                </a:solidFill>
              </a:rPr>
              <a:t>	nulta (ne postoji) vrijednost</a:t>
            </a:r>
            <a:br>
              <a:rPr lang="sr-Latn-CS">
                <a:solidFill>
                  <a:srgbClr val="0066FF"/>
                </a:solidFill>
              </a:rPr>
            </a:br>
            <a:r>
              <a:rPr lang="sr-Latn-CS">
                <a:solidFill>
                  <a:srgbClr val="0066FF"/>
                </a:solidFill>
              </a:rPr>
              <a:t>		</a:t>
            </a:r>
            <a:r>
              <a:rPr lang="sr-Latn-CS" i="1">
                <a:solidFill>
                  <a:srgbClr val="0066FF"/>
                </a:solidFill>
              </a:rPr>
              <a:t>False</a:t>
            </a:r>
            <a:r>
              <a:rPr lang="sr-Latn-CS">
                <a:solidFill>
                  <a:srgbClr val="0066FF"/>
                </a:solidFill>
              </a:rPr>
              <a:t>		neistina</a:t>
            </a:r>
            <a:br>
              <a:rPr lang="sr-Latn-CS">
                <a:solidFill>
                  <a:srgbClr val="0066FF"/>
                </a:solidFill>
              </a:rPr>
            </a:br>
            <a:r>
              <a:rPr lang="sr-Latn-CS">
                <a:solidFill>
                  <a:srgbClr val="0066FF"/>
                </a:solidFill>
              </a:rPr>
              <a:t>		...</a:t>
            </a:r>
            <a:br>
              <a:rPr lang="sr-Latn-CS">
                <a:solidFill>
                  <a:srgbClr val="0066FF"/>
                </a:solidFill>
              </a:rPr>
            </a:br>
            <a:r>
              <a:rPr lang="sr-Latn-CS" sz="1000">
                <a:solidFill>
                  <a:srgbClr val="0066FF"/>
                </a:solidFill>
              </a:rPr>
              <a:t/>
            </a:r>
            <a:br>
              <a:rPr lang="sr-Latn-CS" sz="1000">
                <a:solidFill>
                  <a:srgbClr val="0066FF"/>
                </a:solidFill>
              </a:rPr>
            </a:br>
            <a:r>
              <a:rPr lang="sr-Latn-CS" sz="2000" b="1" u="sng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Funkcije:</a:t>
            </a:r>
            <a:br>
              <a:rPr lang="sr-Latn-CS" sz="2000" b="1" u="sng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r-Latn-CS">
                <a:solidFill>
                  <a:srgbClr val="0066FF"/>
                </a:solidFill>
              </a:rPr>
              <a:t>		</a:t>
            </a:r>
            <a:r>
              <a:rPr lang="sr-Latn-CS" i="1">
                <a:solidFill>
                  <a:srgbClr val="0066FF"/>
                </a:solidFill>
              </a:rPr>
              <a:t>Date </a:t>
            </a:r>
            <a:r>
              <a:rPr lang="sr-Latn-CS">
                <a:solidFill>
                  <a:srgbClr val="0066FF"/>
                </a:solidFill>
              </a:rPr>
              <a:t>( ) 		tekući datum</a:t>
            </a:r>
            <a:br>
              <a:rPr lang="sr-Latn-CS">
                <a:solidFill>
                  <a:srgbClr val="0066FF"/>
                </a:solidFill>
              </a:rPr>
            </a:br>
            <a:r>
              <a:rPr lang="sr-Latn-CS">
                <a:solidFill>
                  <a:srgbClr val="0066FF"/>
                </a:solidFill>
              </a:rPr>
              <a:t>		</a:t>
            </a:r>
            <a:r>
              <a:rPr lang="sr-Latn-CS" i="1">
                <a:solidFill>
                  <a:srgbClr val="0066FF"/>
                </a:solidFill>
              </a:rPr>
              <a:t>Time </a:t>
            </a:r>
            <a:r>
              <a:rPr lang="sr-Latn-CS">
                <a:solidFill>
                  <a:srgbClr val="0066FF"/>
                </a:solidFill>
              </a:rPr>
              <a:t>( ) 		tekuće vrijeme</a:t>
            </a:r>
            <a:br>
              <a:rPr lang="sr-Latn-CS">
                <a:solidFill>
                  <a:srgbClr val="0066FF"/>
                </a:solidFill>
              </a:rPr>
            </a:br>
            <a:r>
              <a:rPr lang="sr-Latn-CS">
                <a:solidFill>
                  <a:srgbClr val="0066FF"/>
                </a:solidFill>
              </a:rPr>
              <a:t>		</a:t>
            </a:r>
            <a:r>
              <a:rPr lang="sr-Latn-CS" i="1">
                <a:solidFill>
                  <a:srgbClr val="0066FF"/>
                </a:solidFill>
              </a:rPr>
              <a:t>Now </a:t>
            </a:r>
            <a:r>
              <a:rPr lang="sr-Latn-CS">
                <a:solidFill>
                  <a:srgbClr val="0066FF"/>
                </a:solidFill>
              </a:rPr>
              <a:t>( )		 tekući datum i vrijeme</a:t>
            </a:r>
            <a:r>
              <a:rPr lang="en-US">
                <a:solidFill>
                  <a:srgbClr val="0066FF"/>
                </a:solidFill>
              </a:rPr>
              <a:t/>
            </a:r>
            <a:br>
              <a:rPr lang="en-US">
                <a:solidFill>
                  <a:srgbClr val="0066FF"/>
                </a:solidFill>
              </a:rPr>
            </a:br>
            <a:r>
              <a:rPr lang="sr-Latn-CS">
                <a:solidFill>
                  <a:srgbClr val="0066FF"/>
                </a:solidFill>
              </a:rPr>
              <a:t>		</a:t>
            </a:r>
            <a:r>
              <a:rPr lang="sr-Latn-CS" i="1">
                <a:solidFill>
                  <a:srgbClr val="0066FF"/>
                </a:solidFill>
              </a:rPr>
              <a:t>Year </a:t>
            </a:r>
            <a:r>
              <a:rPr lang="sr-Latn-CS">
                <a:solidFill>
                  <a:srgbClr val="0066FF"/>
                </a:solidFill>
              </a:rPr>
              <a:t>(datuma)  	 izdvaja godinu iz datuma</a:t>
            </a:r>
            <a:r>
              <a:rPr lang="en-US">
                <a:solidFill>
                  <a:srgbClr val="0066FF"/>
                </a:solidFill>
              </a:rPr>
              <a:t/>
            </a:r>
            <a:br>
              <a:rPr lang="en-US">
                <a:solidFill>
                  <a:srgbClr val="0066FF"/>
                </a:solidFill>
              </a:rPr>
            </a:br>
            <a:r>
              <a:rPr lang="sr-Latn-CS">
                <a:solidFill>
                  <a:srgbClr val="0066FF"/>
                </a:solidFill>
              </a:rPr>
              <a:t>		...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E524-D298-4D77-B23A-732880390BDF}" type="slidenum">
              <a:rPr lang="en-US"/>
              <a:pPr/>
              <a:t>45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12213" cy="64452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r-Latn-CS" sz="2400" b="1" i="1" u="sng"/>
              <a:t>Required</a:t>
            </a:r>
            <a:r>
              <a:rPr lang="sr-Latn-CS" sz="2400" b="1" u="sng"/>
              <a:t> (obavezno) svojstvo</a:t>
            </a:r>
            <a:r>
              <a:rPr lang="sr-Latn-CS" sz="2000" b="1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Ovo svojstvo o</a:t>
            </a:r>
            <a:r>
              <a:rPr lang="fr-FR" sz="1800"/>
              <a:t>dređuje </a:t>
            </a:r>
            <a:r>
              <a:rPr lang="fr-FR" sz="1800" b="1"/>
              <a:t>da li polje mora</a:t>
            </a:r>
            <a:r>
              <a:rPr lang="sr-Latn-CS" sz="1800" b="1"/>
              <a:t> </a:t>
            </a:r>
            <a:r>
              <a:rPr lang="fr-FR" sz="1800" b="1"/>
              <a:t>da bude popunjeno ili ne</a:t>
            </a:r>
            <a:r>
              <a:rPr lang="fr-FR" sz="1800"/>
              <a:t>.</a:t>
            </a:r>
            <a:endParaRPr lang="sr-Latn-CS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Podrazumijevana vrijednost je </a:t>
            </a:r>
            <a:r>
              <a:rPr lang="sr-Latn-CS" sz="1800" i="1"/>
              <a:t>No</a:t>
            </a:r>
            <a:r>
              <a:rPr lang="sr-Latn-CS" sz="1800"/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Ukoliko se izabere </a:t>
            </a:r>
            <a:r>
              <a:rPr lang="sr-Latn-CS" sz="1800" i="1"/>
              <a:t>Yes</a:t>
            </a:r>
            <a:r>
              <a:rPr lang="sr-Latn-CS" sz="1800"/>
              <a:t> onda se mora unijeti podatak, inače slijedi poruka upozorenja.</a:t>
            </a:r>
          </a:p>
          <a:p>
            <a:pPr>
              <a:lnSpc>
                <a:spcPct val="80000"/>
              </a:lnSpc>
              <a:buFontTx/>
              <a:buNone/>
            </a:pPr>
            <a:endParaRPr lang="sr-Latn-CS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400" b="1" i="1" u="sng"/>
              <a:t>Alow Zero Length</a:t>
            </a:r>
            <a:r>
              <a:rPr lang="sr-Latn-CS" sz="2400" b="1" u="sng"/>
              <a:t> (dozvoljena dužina nula) svojstvo</a:t>
            </a:r>
            <a:endParaRPr lang="sr-Latn-CS" sz="24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Određuje da je u tekstualno polje dozvoljen upis vrednosti </a:t>
            </a:r>
            <a:r>
              <a:rPr lang="sl-SI" sz="1800"/>
              <a:t>""</a:t>
            </a:r>
            <a:r>
              <a:rPr lang="sr-Latn-CS" sz="1800"/>
              <a:t> radi razlikovanja od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vrednosti </a:t>
            </a:r>
            <a:r>
              <a:rPr lang="sr-Latn-CS" sz="1800" i="1"/>
              <a:t>Null </a:t>
            </a:r>
            <a:r>
              <a:rPr lang="sr-Latn-CS" sz="1800"/>
              <a:t>(nije upisan podatak)</a:t>
            </a:r>
            <a:r>
              <a:rPr lang="sr-Latn-CS" sz="1800" i="1"/>
              <a:t> </a:t>
            </a:r>
            <a:r>
              <a:rPr lang="sr-Latn-CS" sz="180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 </a:t>
            </a:r>
            <a:r>
              <a:rPr lang="sl-SI" sz="1800"/>
              <a:t>"" (</a:t>
            </a:r>
            <a:r>
              <a:rPr lang="sr-Latn-CS" sz="1800"/>
              <a:t>dva znaka navoda, bez karaktera između - prazan string) je tekst nulte dužine,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odnosno prazan tekst.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Podrazumijevana vrijednost za svojstvo</a:t>
            </a:r>
            <a:r>
              <a:rPr lang="sr-Latn-CS" sz="1800" i="1"/>
              <a:t> Alow Zero Length </a:t>
            </a:r>
            <a:r>
              <a:rPr lang="sr-Latn-CS" sz="1800"/>
              <a:t>je </a:t>
            </a:r>
            <a:r>
              <a:rPr lang="sr-Latn-CS" sz="1800" b="1" i="1"/>
              <a:t>No</a:t>
            </a:r>
            <a:r>
              <a:rPr lang="sr-Latn-CS" sz="1800"/>
              <a:t>. </a:t>
            </a:r>
            <a:endParaRPr lang="sr-Latn-CS" sz="1800" i="1" u="sng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>
                <a:solidFill>
                  <a:srgbClr val="0066FF"/>
                </a:solidFill>
              </a:rPr>
              <a:t>Prazan string (</a:t>
            </a:r>
            <a:r>
              <a:rPr lang="sl-SI" sz="1800">
                <a:solidFill>
                  <a:srgbClr val="0066FF"/>
                </a:solidFill>
              </a:rPr>
              <a:t>"")</a:t>
            </a:r>
            <a:r>
              <a:rPr lang="sr-Latn-CS" sz="1800">
                <a:solidFill>
                  <a:srgbClr val="0066FF"/>
                </a:solidFill>
              </a:rPr>
              <a:t> nije isto što i vrijednost </a:t>
            </a:r>
            <a:r>
              <a:rPr lang="sr-Latn-CS" sz="1800" b="1">
                <a:solidFill>
                  <a:srgbClr val="0066FF"/>
                </a:solidFill>
              </a:rPr>
              <a:t>Null</a:t>
            </a:r>
            <a:r>
              <a:rPr lang="sr-Latn-CS" sz="1800">
                <a:solidFill>
                  <a:srgbClr val="0066FF"/>
                </a:solidFill>
              </a:rPr>
              <a:t>,  </a:t>
            </a:r>
            <a:r>
              <a:rPr lang="sr-Latn-CS" sz="1800" b="1">
                <a:solidFill>
                  <a:srgbClr val="0066FF"/>
                </a:solidFill>
              </a:rPr>
              <a:t>koja označava da u polje nije ništa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>
                <a:solidFill>
                  <a:srgbClr val="0066FF"/>
                </a:solidFill>
              </a:rPr>
              <a:t>unešeno.</a:t>
            </a:r>
            <a:r>
              <a:rPr lang="sr-Latn-CS" sz="1800"/>
              <a:t> </a:t>
            </a:r>
            <a:endParaRPr lang="sr-Latn-CS" sz="1600"/>
          </a:p>
          <a:p>
            <a:pPr>
              <a:lnSpc>
                <a:spcPct val="80000"/>
              </a:lnSpc>
              <a:buFontTx/>
              <a:buNone/>
            </a:pPr>
            <a:endParaRPr lang="sr-Latn-CS" sz="16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400" b="1" i="1" u="sng"/>
              <a:t>Indexed</a:t>
            </a:r>
            <a:r>
              <a:rPr lang="sr-Latn-CS" sz="2400" b="1" u="sng"/>
              <a:t> svojstvo</a:t>
            </a:r>
            <a:r>
              <a:rPr lang="sr-Latn-CS" sz="1800"/>
              <a:t>  omogućava  indeksiranje polja:</a:t>
            </a:r>
            <a:endParaRPr lang="sr-Latn-CS" sz="1800" b="1" i="1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 i="1"/>
              <a:t>No</a:t>
            </a:r>
            <a:r>
              <a:rPr lang="sr-Latn-CS" sz="1800" b="1"/>
              <a:t> </a:t>
            </a:r>
            <a:r>
              <a:rPr lang="sr-Latn-CS" sz="1800"/>
              <a:t>- nije indeksirano;</a:t>
            </a:r>
            <a:endParaRPr lang="sr-Latn-CS" sz="1800" b="1" i="1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 i="1"/>
              <a:t>Yes (Duplicates Ok)</a:t>
            </a:r>
            <a:r>
              <a:rPr lang="sr-Latn-CS" sz="1800" b="1"/>
              <a:t> </a:t>
            </a:r>
            <a:r>
              <a:rPr lang="sr-Latn-CS" sz="1800"/>
              <a:t>- polje sa indeksom, dozvoljene iste vrijednosti u polju;</a:t>
            </a:r>
            <a:endParaRPr lang="sr-Latn-CS" sz="1800" b="1" i="1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 i="1"/>
              <a:t>Yes (No Duplicates)</a:t>
            </a:r>
            <a:r>
              <a:rPr lang="sr-Latn-CS" sz="1800" b="1"/>
              <a:t> </a:t>
            </a:r>
            <a:r>
              <a:rPr lang="sr-Latn-CS" sz="1800"/>
              <a:t>- indeksirano polje, nijesu dozvoljene iste vrijednosti.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Ovo je uvijek opcija za </a:t>
            </a:r>
            <a:r>
              <a:rPr lang="sr-Latn-CS" sz="1800" b="1"/>
              <a:t>polje primarnog ključa.</a:t>
            </a:r>
          </a:p>
          <a:p>
            <a:pPr>
              <a:lnSpc>
                <a:spcPct val="80000"/>
              </a:lnSpc>
              <a:buFontTx/>
              <a:buNone/>
            </a:pPr>
            <a:endParaRPr lang="sr-Latn-CS" sz="1000" i="1" u="sng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>
                <a:solidFill>
                  <a:srgbClr val="0066FF"/>
                </a:solidFill>
              </a:rPr>
              <a:t>Indeksiranje polja se koristi uvijek kada se pomoću tog polja pretražuje tabela</a:t>
            </a:r>
            <a:r>
              <a:rPr lang="sr-Latn-CS" sz="1800" i="1"/>
              <a:t>.</a:t>
            </a:r>
            <a:r>
              <a:rPr lang="sr-Latn-CS" sz="1800"/>
              <a:t>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3EC9-9BFA-44EB-A866-7E555FEB861B}" type="slidenum">
              <a:rPr lang="en-US"/>
              <a:pPr/>
              <a:t>46</a:t>
            </a:fld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839200" cy="6477000"/>
          </a:xfrm>
        </p:spPr>
        <p:txBody>
          <a:bodyPr/>
          <a:lstStyle/>
          <a:p>
            <a:pPr>
              <a:buFontTx/>
              <a:buNone/>
            </a:pPr>
            <a:r>
              <a:rPr lang="sr-Latn-CS" sz="2400" b="1" i="1" u="sng"/>
              <a:t>Decimal Places</a:t>
            </a:r>
            <a:r>
              <a:rPr lang="sr-Latn-CS" sz="2400" b="1" u="sng"/>
              <a:t> (broj decimalnih mjesta) svojstvo</a:t>
            </a:r>
            <a:endParaRPr lang="sr-Latn-CS" sz="2400" b="1"/>
          </a:p>
          <a:p>
            <a:pPr>
              <a:buFontTx/>
              <a:buNone/>
            </a:pPr>
            <a:r>
              <a:rPr lang="sr-Latn-CS" sz="2000"/>
              <a:t>Definiše se broj decimalnih mjesta u prikazu broja. </a:t>
            </a:r>
          </a:p>
          <a:p>
            <a:pPr>
              <a:buFontTx/>
              <a:buNone/>
            </a:pPr>
            <a:r>
              <a:rPr lang="sr-Latn-CS" sz="2000"/>
              <a:t>Opcija </a:t>
            </a:r>
            <a:r>
              <a:rPr lang="sr-Latn-CS" sz="2000" i="1"/>
              <a:t>Auto </a:t>
            </a:r>
            <a:r>
              <a:rPr lang="sr-Latn-CS" sz="2000"/>
              <a:t> prikazuje broj sa brojem decimala propisanih osobinom </a:t>
            </a:r>
            <a:r>
              <a:rPr lang="sr-Latn-CS" sz="2000" i="1"/>
              <a:t>Format</a:t>
            </a:r>
            <a:r>
              <a:rPr lang="sr-Latn-CS" sz="2000"/>
              <a:t>.</a:t>
            </a:r>
          </a:p>
          <a:p>
            <a:pPr>
              <a:buFontTx/>
              <a:buNone/>
            </a:pPr>
            <a:endParaRPr lang="sr-Latn-CS" sz="1000" b="1" i="1" u="sng"/>
          </a:p>
          <a:p>
            <a:pPr>
              <a:buFontTx/>
              <a:buNone/>
            </a:pPr>
            <a:r>
              <a:rPr lang="sr-Latn-CS" sz="2400" b="1" i="1" u="sng"/>
              <a:t>New Value</a:t>
            </a:r>
            <a:r>
              <a:rPr lang="sr-Latn-CS" sz="2400" b="1" u="sng"/>
              <a:t> (nove vrijednosti) svojstvo</a:t>
            </a:r>
            <a:r>
              <a:rPr lang="sr-Latn-CS" sz="2400" b="1"/>
              <a:t>  </a:t>
            </a:r>
            <a:r>
              <a:rPr lang="sr-Latn-CS" sz="1800"/>
              <a:t>se odnosi na polje tipa</a:t>
            </a:r>
            <a:r>
              <a:rPr lang="sr-Latn-CS" sz="1800" b="1"/>
              <a:t> </a:t>
            </a:r>
            <a:r>
              <a:rPr lang="sr-Latn-CS" sz="1800" b="1" i="1"/>
              <a:t>Auto </a:t>
            </a:r>
          </a:p>
          <a:p>
            <a:pPr>
              <a:buFontTx/>
              <a:buNone/>
            </a:pPr>
            <a:r>
              <a:rPr lang="sr-Latn-CS" sz="1800" b="1" i="1"/>
              <a:t>Number</a:t>
            </a:r>
            <a:r>
              <a:rPr lang="sr-Latn-CS" sz="1800"/>
              <a:t> i propisuje način  formiranja  ove vrijednosti: </a:t>
            </a:r>
            <a:r>
              <a:rPr lang="sr-Latn-CS" sz="1800" i="1"/>
              <a:t> </a:t>
            </a:r>
          </a:p>
          <a:p>
            <a:pPr>
              <a:buFontTx/>
              <a:buNone/>
            </a:pPr>
            <a:r>
              <a:rPr lang="sr-Latn-CS" sz="1800" b="1" i="1"/>
              <a:t>Random</a:t>
            </a:r>
            <a:r>
              <a:rPr lang="sr-Latn-CS" sz="1800" b="1"/>
              <a:t> </a:t>
            </a:r>
            <a:r>
              <a:rPr lang="sr-Latn-CS" sz="1800"/>
              <a:t>- slučajna vrijednost i  </a:t>
            </a:r>
          </a:p>
          <a:p>
            <a:pPr>
              <a:buFontTx/>
              <a:buNone/>
            </a:pPr>
            <a:r>
              <a:rPr lang="sr-Latn-CS" sz="1800" b="1" i="1"/>
              <a:t>Increment</a:t>
            </a:r>
            <a:r>
              <a:rPr lang="sr-Latn-CS" sz="1800" b="1"/>
              <a:t> </a:t>
            </a:r>
            <a:r>
              <a:rPr lang="sr-Latn-CS" sz="1800"/>
              <a:t>– vrijednoti po uređenom poretku.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2400" y="3125788"/>
            <a:ext cx="8839200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sr-Latn-CS" sz="2400" b="1" i="1" u="sng"/>
              <a:t>Unicode Compression </a:t>
            </a:r>
            <a:r>
              <a:rPr lang="sr-Latn-CS" sz="2400" b="1" u="sng"/>
              <a:t>(</a:t>
            </a:r>
            <a:r>
              <a:rPr lang="fr-FR" sz="2400" b="1" u="sng"/>
              <a:t>komprimovanje </a:t>
            </a:r>
            <a:r>
              <a:rPr lang="fr-FR" sz="2400" b="1" i="1" u="sng"/>
              <a:t>Unicode</a:t>
            </a:r>
            <a:r>
              <a:rPr lang="fr-FR" sz="2400" b="1" u="sng"/>
              <a:t> znakova) sojstvo</a:t>
            </a:r>
            <a:endParaRPr lang="en-US" sz="2400"/>
          </a:p>
          <a:p>
            <a:r>
              <a:rPr lang="fr-FR"/>
              <a:t>Određuje se </a:t>
            </a:r>
            <a:r>
              <a:rPr lang="sr-Latn-CS"/>
              <a:t>kako će se komprimovati tekst (</a:t>
            </a:r>
            <a:r>
              <a:rPr lang="sr-Latn-CS" i="1"/>
              <a:t>Text</a:t>
            </a:r>
            <a:r>
              <a:rPr lang="sr-Latn-CS"/>
              <a:t>, </a:t>
            </a:r>
            <a:r>
              <a:rPr lang="sr-Latn-CS" i="1"/>
              <a:t>Memo</a:t>
            </a:r>
            <a:r>
              <a:rPr lang="sr-Latn-CS"/>
              <a:t>, </a:t>
            </a:r>
            <a:r>
              <a:rPr lang="sr-Latn-CS" i="1"/>
              <a:t>Hyperlink</a:t>
            </a:r>
            <a:r>
              <a:rPr lang="sr-Latn-CS"/>
              <a:t>) koji se smješta u tabelama.. </a:t>
            </a:r>
          </a:p>
          <a:p>
            <a:r>
              <a:rPr lang="fr-FR"/>
              <a:t>Koristi se u aplikacijama koje treba da rade na više jezika. Zahtjeva približno dvaput više prostora za smještanje podataka, ali omogućava prikazivanje </a:t>
            </a:r>
            <a:r>
              <a:rPr lang="fr-FR" i="1"/>
              <a:t>Office</a:t>
            </a:r>
            <a:r>
              <a:rPr lang="fr-FR"/>
              <a:t>ovih dokumenata, uključujući i </a:t>
            </a:r>
            <a:r>
              <a:rPr lang="fr-FR" i="1"/>
              <a:t>Access</a:t>
            </a:r>
            <a:r>
              <a:rPr lang="fr-FR"/>
              <a:t>ove izveštaje, sa ispravnim znakovima bez obzira na jezik ili pismo koje se koristi.</a:t>
            </a:r>
            <a:endParaRPr lang="sr-Latn-CS"/>
          </a:p>
          <a:p>
            <a:endParaRPr lang="en-US"/>
          </a:p>
          <a:p>
            <a:r>
              <a:rPr lang="sr-Latn-CS" sz="2400" b="1" i="1" u="sng"/>
              <a:t>IME Mode </a:t>
            </a:r>
            <a:r>
              <a:rPr lang="sr-Latn-CS" sz="2400" b="1" u="sng"/>
              <a:t>i </a:t>
            </a:r>
            <a:r>
              <a:rPr lang="sr-Latn-CS" sz="2400" b="1" i="1" u="sng"/>
              <a:t>IME Sentence Mode</a:t>
            </a:r>
            <a:r>
              <a:rPr lang="sr-Latn-CS" i="1"/>
              <a:t>  </a:t>
            </a:r>
            <a:r>
              <a:rPr lang="sr-Latn-CS"/>
              <a:t>svojtva  služi pa postavljenje karakteristika unosa znakova abecede Dalekog istoka. 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AAFE-24BA-4557-A6E3-62FA488CB01C}" type="slidenum">
              <a:rPr lang="en-US"/>
              <a:pPr/>
              <a:t>47</a:t>
            </a:fld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839200" cy="6400800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fr-FR" sz="2800" b="1" u="sng"/>
              <a:t>Rad sa podacima u tabelama</a:t>
            </a:r>
            <a:endParaRPr lang="fr-FR" sz="280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fr-FR" sz="2000">
                <a:solidFill>
                  <a:srgbClr val="0066FF"/>
                </a:solidFill>
              </a:rPr>
              <a:t>Uobičajeno se podaci unose, pregledaju i mijenjaju preko</a:t>
            </a:r>
            <a:r>
              <a:rPr lang="sr-Latn-CS" sz="2000">
                <a:solidFill>
                  <a:srgbClr val="0066FF"/>
                </a:solidFill>
              </a:rPr>
              <a:t> o</a:t>
            </a:r>
            <a:r>
              <a:rPr lang="fr-FR" sz="2000">
                <a:solidFill>
                  <a:srgbClr val="0066FF"/>
                </a:solidFill>
              </a:rPr>
              <a:t>brazaca (formi).</a:t>
            </a:r>
            <a:endParaRPr lang="en-US" sz="2000">
              <a:solidFill>
                <a:srgbClr val="0066FF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000"/>
              <a:t>Podaci se mogu unositi, pregledati i mijenjati i direktno u tabele i to isključivo</a:t>
            </a:r>
            <a:endParaRPr lang="sr-Latn-CS" sz="200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000"/>
              <a:t>u tabelarnom (</a:t>
            </a:r>
            <a:r>
              <a:rPr lang="en-US" sz="2000" i="1"/>
              <a:t>Datasheet</a:t>
            </a:r>
            <a:r>
              <a:rPr lang="en-US" sz="2000"/>
              <a:t>) prikazu.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fr-FR" sz="1800"/>
              <a:t>U prozoru </a:t>
            </a:r>
            <a:r>
              <a:rPr lang="fr-FR" sz="1800" i="1"/>
              <a:t>Database</a:t>
            </a:r>
            <a:r>
              <a:rPr lang="fr-FR" sz="1800"/>
              <a:t>:</a:t>
            </a:r>
            <a:endParaRPr lang="en-US" sz="1800">
              <a:sym typeface="Symbol" pitchFamily="18" charset="2"/>
            </a:endParaRPr>
          </a:p>
          <a:p>
            <a:pPr marL="609600" indent="-609600">
              <a:lnSpc>
                <a:spcPct val="90000"/>
              </a:lnSpc>
            </a:pPr>
            <a:r>
              <a:rPr lang="fr-FR" sz="1800">
                <a:solidFill>
                  <a:srgbClr val="C0C0C0"/>
                </a:solidFill>
              </a:rPr>
              <a:t>(LTMx1) </a:t>
            </a:r>
            <a:r>
              <a:rPr lang="sr-Latn-CS" sz="1800" i="1">
                <a:solidFill>
                  <a:srgbClr val="C0C0C0"/>
                </a:solidFill>
              </a:rPr>
              <a:t>O</a:t>
            </a:r>
            <a:r>
              <a:rPr lang="fr-FR" sz="1800" i="1">
                <a:solidFill>
                  <a:srgbClr val="C0C0C0"/>
                </a:solidFill>
              </a:rPr>
              <a:t>bject</a:t>
            </a:r>
            <a:r>
              <a:rPr lang="fr-FR" sz="1800"/>
              <a:t> </a:t>
            </a:r>
            <a:r>
              <a:rPr lang="fr-FR" sz="1800" b="1" i="1"/>
              <a:t>Tables</a:t>
            </a:r>
            <a:r>
              <a:rPr lang="sr-Latn-CS" sz="1800"/>
              <a:t>,</a:t>
            </a:r>
            <a:r>
              <a:rPr lang="fr-FR" sz="1800" b="1"/>
              <a:t> </a:t>
            </a:r>
            <a:r>
              <a:rPr lang="sr-Latn-CS" sz="1800">
                <a:solidFill>
                  <a:srgbClr val="C0C0C0"/>
                </a:solidFill>
              </a:rPr>
              <a:t>u okviru radne površine (LTMx2)</a:t>
            </a:r>
            <a:r>
              <a:rPr lang="sr-Latn-CS" sz="1800"/>
              <a:t> </a:t>
            </a:r>
            <a:r>
              <a:rPr lang="sr-Latn-CS" sz="1800" u="sng"/>
              <a:t>Ime tabele</a:t>
            </a:r>
            <a:endParaRPr lang="sr-Latn-CS" sz="180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sr-Latn-CS" sz="1800"/>
              <a:t>ili</a:t>
            </a:r>
            <a:endParaRPr lang="en-US" sz="1800">
              <a:sym typeface="Symbol" pitchFamily="18" charset="2"/>
            </a:endParaRPr>
          </a:p>
          <a:p>
            <a:pPr marL="609600" indent="-609600">
              <a:lnSpc>
                <a:spcPct val="90000"/>
              </a:lnSpc>
            </a:pPr>
            <a:r>
              <a:rPr lang="fr-FR" sz="1800">
                <a:solidFill>
                  <a:srgbClr val="C0C0C0"/>
                </a:solidFill>
              </a:rPr>
              <a:t>(LTMx1) </a:t>
            </a:r>
            <a:r>
              <a:rPr lang="fr-FR" sz="1800" i="1">
                <a:solidFill>
                  <a:srgbClr val="C0C0C0"/>
                </a:solidFill>
              </a:rPr>
              <a:t>Object</a:t>
            </a:r>
            <a:r>
              <a:rPr lang="fr-FR" sz="1800"/>
              <a:t> </a:t>
            </a:r>
            <a:r>
              <a:rPr lang="fr-FR" sz="1800" b="1" i="1"/>
              <a:t>Tables</a:t>
            </a:r>
            <a:r>
              <a:rPr lang="sr-Latn-CS" sz="1800"/>
              <a:t>,</a:t>
            </a:r>
            <a:r>
              <a:rPr lang="fr-FR" sz="1800" b="1"/>
              <a:t> </a:t>
            </a:r>
            <a:r>
              <a:rPr lang="sr-Latn-CS" sz="1800">
                <a:solidFill>
                  <a:srgbClr val="C0C0C0"/>
                </a:solidFill>
              </a:rPr>
              <a:t>u okviru radne površine</a:t>
            </a:r>
            <a:r>
              <a:rPr lang="sr-Latn-CS" sz="1800"/>
              <a:t>  </a:t>
            </a:r>
            <a:r>
              <a:rPr lang="sr-Latn-CS" sz="1800" u="sng"/>
              <a:t>Ime tabele,</a:t>
            </a:r>
            <a:r>
              <a:rPr lang="sr-Latn-CS" sz="1800" b="1">
                <a:sym typeface="Symbol" pitchFamily="18" charset="2"/>
              </a:rPr>
              <a:t> </a:t>
            </a:r>
            <a:r>
              <a:rPr lang="sr-Latn-CS" sz="1800">
                <a:solidFill>
                  <a:srgbClr val="C0C0C0"/>
                </a:solidFill>
              </a:rPr>
              <a:t>sa </a:t>
            </a:r>
            <a:r>
              <a:rPr lang="sr-Latn-CS" sz="1800" i="1">
                <a:solidFill>
                  <a:srgbClr val="C0C0C0"/>
                </a:solidFill>
              </a:rPr>
              <a:t>Toolbar-</a:t>
            </a:r>
            <a:r>
              <a:rPr lang="sr-Latn-CS" sz="1800">
                <a:solidFill>
                  <a:srgbClr val="C0C0C0"/>
                </a:solidFill>
              </a:rPr>
              <a:t>a,</a:t>
            </a:r>
            <a:r>
              <a:rPr lang="sr-Latn-CS" sz="2000">
                <a:solidFill>
                  <a:srgbClr val="C0C0C0"/>
                </a:solidFill>
              </a:rPr>
              <a:t> 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sr-Latn-CS" sz="1000" b="1" u="sng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sr-Latn-CS" sz="1800" b="1" u="sng"/>
              <a:t>Upisivanje podataka</a:t>
            </a:r>
            <a:r>
              <a:rPr lang="sr-Latn-CS" sz="1800" b="1"/>
              <a:t> u </a:t>
            </a:r>
            <a:r>
              <a:rPr lang="sr-Latn-CS" sz="1800" b="1" i="1"/>
              <a:t>Datasheet</a:t>
            </a:r>
            <a:r>
              <a:rPr lang="sr-Latn-CS" sz="1800" b="1"/>
              <a:t> prikazu tabele.</a:t>
            </a:r>
            <a:r>
              <a:rPr lang="sr-Latn-CS" sz="1800"/>
              <a:t> </a:t>
            </a:r>
            <a:endParaRPr lang="sr-Latn-CS" sz="1800">
              <a:solidFill>
                <a:srgbClr val="C0C0C0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sr-Latn-CS" sz="1800" b="1" u="sng">
                <a:sym typeface="Symbol" pitchFamily="18" charset="2"/>
              </a:rPr>
              <a:t>Sortiranje podataka</a:t>
            </a:r>
            <a:r>
              <a:rPr lang="sr-Latn-CS" sz="1800" b="1">
                <a:sym typeface="Symbol" pitchFamily="18" charset="2"/>
              </a:rPr>
              <a:t>, opcija </a:t>
            </a:r>
            <a:r>
              <a:rPr lang="sr-Latn-CS" sz="1800" b="1" i="1">
                <a:sym typeface="Symbol" pitchFamily="18" charset="2"/>
              </a:rPr>
              <a:t>Sort:</a:t>
            </a:r>
            <a:r>
              <a:rPr lang="sr-Latn-CS" sz="1800" b="1">
                <a:sym typeface="Symbol" pitchFamily="18" charset="2"/>
              </a:rPr>
              <a:t> može biti </a:t>
            </a:r>
            <a:r>
              <a:rPr lang="sr-Latn-CS" sz="1800" b="1" i="1">
                <a:sym typeface="Symbol" pitchFamily="18" charset="2"/>
              </a:rPr>
              <a:t>Sort Ascending</a:t>
            </a:r>
            <a:r>
              <a:rPr lang="sr-Latn-CS" sz="1800" b="1">
                <a:sym typeface="Symbol" pitchFamily="18" charset="2"/>
              </a:rPr>
              <a:t> uzlazno sortiranje i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sr-Latn-CS" sz="1800" b="1" i="1">
                <a:sym typeface="Symbol" pitchFamily="18" charset="2"/>
              </a:rPr>
              <a:t>Sort Descending</a:t>
            </a:r>
            <a:r>
              <a:rPr lang="sr-Latn-CS" sz="1800" b="1">
                <a:sym typeface="Symbol" pitchFamily="18" charset="2"/>
              </a:rPr>
              <a:t> silazno sortiranje.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sr-Latn-CS" sz="1800" b="1" u="sng">
                <a:sym typeface="Symbol" pitchFamily="18" charset="2"/>
              </a:rPr>
              <a:t>Filtriranje podataka: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sr-Latn-CS" sz="1800" b="1" i="1">
                <a:sym typeface="Symbol" pitchFamily="18" charset="2"/>
              </a:rPr>
              <a:t>Filter by Selection, </a:t>
            </a:r>
            <a:r>
              <a:rPr lang="sr-Latn-CS" sz="1800">
                <a:sym typeface="Symbol" pitchFamily="18" charset="2"/>
              </a:rPr>
              <a:t>rezultat su zapisi koji u odabranom polju sadrže odabranu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sr-Latn-CS" sz="1800">
                <a:sym typeface="Symbol" pitchFamily="18" charset="2"/>
              </a:rPr>
              <a:t>vrijednost.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sr-Latn-CS" sz="1800" b="1" i="1">
                <a:sym typeface="Symbol" pitchFamily="18" charset="2"/>
              </a:rPr>
              <a:t>Filter Excluding Selection</a:t>
            </a:r>
            <a:r>
              <a:rPr lang="sr-Latn-CS" sz="1800">
                <a:sym typeface="Symbol" pitchFamily="18" charset="2"/>
              </a:rPr>
              <a:t>, dobiju se zapisi koji u odabranom polju ne sadrže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sr-Latn-CS" sz="1800">
                <a:sym typeface="Symbol" pitchFamily="18" charset="2"/>
              </a:rPr>
              <a:t>odabranu vrijednost.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sr-Latn-CS" sz="2000" b="1" i="1">
                <a:sym typeface="Symbol" pitchFamily="18" charset="2"/>
              </a:rPr>
              <a:t>Filter by Form</a:t>
            </a:r>
            <a:r>
              <a:rPr lang="sr-Latn-CS" sz="2000">
                <a:sym typeface="Symbol" pitchFamily="18" charset="2"/>
              </a:rPr>
              <a:t>, </a:t>
            </a:r>
            <a:r>
              <a:rPr lang="sr-Latn-CS" sz="1800" i="1">
                <a:sym typeface="Symbol" pitchFamily="18" charset="2"/>
              </a:rPr>
              <a:t>Access</a:t>
            </a:r>
            <a:r>
              <a:rPr lang="sr-Latn-CS" sz="1800">
                <a:sym typeface="Symbol" pitchFamily="18" charset="2"/>
              </a:rPr>
              <a:t> ovim filtrom dozvoljava korisniku da sam definira uslov koji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sr-Latn-CS" sz="1800">
                <a:sym typeface="Symbol" pitchFamily="18" charset="2"/>
              </a:rPr>
              <a:t>mora biti zadovoljen.</a:t>
            </a:r>
            <a:endParaRPr lang="en-US" sz="1800">
              <a:sym typeface="Symbol" pitchFamily="18" charset="2"/>
            </a:endParaRPr>
          </a:p>
        </p:txBody>
      </p:sp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2667000"/>
            <a:ext cx="609600" cy="266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996B-9802-4683-BD40-CA3C981D1E6C}" type="slidenum">
              <a:rPr lang="en-US"/>
              <a:pPr/>
              <a:t>48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35975" cy="633413"/>
          </a:xfrm>
        </p:spPr>
        <p:txBody>
          <a:bodyPr/>
          <a:lstStyle/>
          <a:p>
            <a:r>
              <a:rPr lang="sr-Latn-CS" sz="2800" b="1" u="sng"/>
              <a:t>PRIMARNI KLJUČ </a:t>
            </a:r>
            <a:br>
              <a:rPr lang="sr-Latn-CS" sz="2800" b="1" u="sng"/>
            </a:br>
            <a:r>
              <a:rPr lang="sr-Latn-CS" sz="2000" b="1"/>
              <a:t>ima ključnu ulogu u povezivanju tabela</a:t>
            </a:r>
            <a:endParaRPr lang="en-US" sz="2000" b="1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613886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–"/>
            </a:pPr>
            <a:r>
              <a:rPr lang="sr-Latn-CS" sz="2000"/>
              <a:t>Najčešće  je to  </a:t>
            </a:r>
            <a:r>
              <a:rPr lang="sr-Latn-CS" sz="2000" b="1"/>
              <a:t>jedno polje</a:t>
            </a:r>
            <a:r>
              <a:rPr lang="sr-Latn-CS" sz="2000"/>
              <a:t> jedinstvenih vrijednosti u svakom zapisu.</a:t>
            </a:r>
          </a:p>
          <a:p>
            <a:pPr>
              <a:lnSpc>
                <a:spcPct val="80000"/>
              </a:lnSpc>
              <a:buFont typeface="Arial" charset="0"/>
              <a:buChar char="–"/>
            </a:pPr>
            <a:r>
              <a:rPr lang="sr-Latn-CS" sz="2000"/>
              <a:t>Može se definisati i pomoću dva i više polja, to je </a:t>
            </a:r>
            <a:r>
              <a:rPr lang="sr-Latn-CS" sz="2000" b="1"/>
              <a:t>složeni primarni ključ</a:t>
            </a:r>
            <a:r>
              <a:rPr lang="sr-Latn-CS" sz="2000"/>
              <a:t>.</a:t>
            </a:r>
          </a:p>
          <a:p>
            <a:pPr>
              <a:lnSpc>
                <a:spcPct val="80000"/>
              </a:lnSpc>
              <a:buFont typeface="Arial" charset="0"/>
              <a:buChar char="–"/>
            </a:pPr>
            <a:r>
              <a:rPr lang="sr-Latn-CS" sz="2000"/>
              <a:t>Najčešće su to polja definisana pomoću brojčanih šifri: broj indeksa, matični broj, broj socijalnog osiguranja, razne šifre propisane posebnim šifrarnicima (šifre zanimanja, šifre proizvoda, šifre tehnoloških operacija, šifre tipova tehničkih uređaja,  šifre administrativnih jedinica: šifre opština i dr. ) i sl.</a:t>
            </a:r>
          </a:p>
          <a:p>
            <a:pPr>
              <a:lnSpc>
                <a:spcPct val="80000"/>
              </a:lnSpc>
              <a:buFont typeface="Arial" charset="0"/>
              <a:buChar char="–"/>
            </a:pPr>
            <a:r>
              <a:rPr lang="sr-Latn-CS" sz="2000"/>
              <a:t>Polje primarnog ključa može biti formirano automatski, od strane </a:t>
            </a:r>
            <a:r>
              <a:rPr lang="sr-Latn-CS" sz="2000" i="1"/>
              <a:t>Access</a:t>
            </a:r>
            <a:r>
              <a:rPr lang="sr-Latn-CS" sz="2000"/>
              <a:t> programa, tada je to polje tipa </a:t>
            </a:r>
            <a:r>
              <a:rPr lang="sr-Latn-CS" sz="2000" b="1" i="1"/>
              <a:t>AutoNumber</a:t>
            </a:r>
            <a:r>
              <a:rPr lang="sr-Latn-CS" sz="2000"/>
              <a:t>, koje u svakom novom zapisu dobija jedinstvenu cjelobrojnu vrijednost: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/>
              <a:t>	Nova vrijednost se povećava za </a:t>
            </a:r>
            <a:r>
              <a:rPr lang="sr-Latn-CS" sz="2000" b="1"/>
              <a:t>1</a:t>
            </a:r>
            <a:r>
              <a:rPr lang="sr-Latn-CS" sz="2000"/>
              <a:t> u odnosu na prethodnu:</a:t>
            </a:r>
          </a:p>
          <a:p>
            <a:pPr>
              <a:lnSpc>
                <a:spcPct val="80000"/>
              </a:lnSpc>
            </a:pPr>
            <a:r>
              <a:rPr lang="sr-Latn-CS" sz="2000">
                <a:solidFill>
                  <a:srgbClr val="C0C0C0"/>
                </a:solidFill>
              </a:rPr>
              <a:t>(LTMx1) </a:t>
            </a:r>
            <a:r>
              <a:rPr lang="sl-SI" sz="2000">
                <a:solidFill>
                  <a:srgbClr val="C0C0C0"/>
                </a:solidFill>
              </a:rPr>
              <a:t>svojstvo</a:t>
            </a:r>
            <a:r>
              <a:rPr lang="sl-SI" sz="2000"/>
              <a:t> </a:t>
            </a:r>
            <a:r>
              <a:rPr lang="sl-SI" sz="2000" b="1" i="1"/>
              <a:t>New Value </a:t>
            </a:r>
            <a:r>
              <a:rPr lang="sr-Latn-CS" sz="2000">
                <a:solidFill>
                  <a:srgbClr val="C0C0C0"/>
                </a:solidFill>
              </a:rPr>
              <a:t>, odabira se opcija,</a:t>
            </a:r>
            <a:r>
              <a:rPr lang="sr-Latn-CS" sz="2000"/>
              <a:t> </a:t>
            </a:r>
            <a:r>
              <a:rPr lang="sr-Latn-CS" sz="2000" b="1" i="1"/>
              <a:t>Increment</a:t>
            </a:r>
            <a:r>
              <a:rPr lang="sr-Latn-CS" sz="2000" b="1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/>
              <a:t>	Nova vrijednost je jedinstvena, ali slučajno odabrana:</a:t>
            </a:r>
          </a:p>
          <a:p>
            <a:pPr>
              <a:lnSpc>
                <a:spcPct val="80000"/>
              </a:lnSpc>
            </a:pPr>
            <a:r>
              <a:rPr lang="sr-Latn-CS" sz="2000">
                <a:solidFill>
                  <a:srgbClr val="C0C0C0"/>
                </a:solidFill>
              </a:rPr>
              <a:t>(LTMx1) </a:t>
            </a:r>
            <a:r>
              <a:rPr lang="sl-SI" sz="2000">
                <a:solidFill>
                  <a:srgbClr val="C0C0C0"/>
                </a:solidFill>
              </a:rPr>
              <a:t>svojstvo</a:t>
            </a:r>
            <a:r>
              <a:rPr lang="sl-SI" sz="2000"/>
              <a:t> </a:t>
            </a:r>
            <a:r>
              <a:rPr lang="sl-SI" sz="2000" b="1" i="1"/>
              <a:t>New Value </a:t>
            </a:r>
            <a:r>
              <a:rPr lang="sl-SI" sz="2000">
                <a:solidFill>
                  <a:srgbClr val="C0C0C0"/>
                </a:solidFill>
              </a:rPr>
              <a:t>,</a:t>
            </a:r>
            <a:r>
              <a:rPr lang="sl-SI" sz="2000" b="1" i="1">
                <a:solidFill>
                  <a:srgbClr val="C0C0C0"/>
                </a:solidFill>
              </a:rPr>
              <a:t> </a:t>
            </a:r>
            <a:r>
              <a:rPr lang="sr-Latn-CS" sz="2000">
                <a:solidFill>
                  <a:srgbClr val="C0C0C0"/>
                </a:solidFill>
              </a:rPr>
              <a:t>odabira se opcija,</a:t>
            </a:r>
            <a:r>
              <a:rPr lang="sr-Latn-CS" sz="2000"/>
              <a:t> </a:t>
            </a:r>
            <a:r>
              <a:rPr lang="sr-Latn-CS" sz="2000" b="1" i="1"/>
              <a:t>Random.</a:t>
            </a:r>
            <a:r>
              <a:rPr lang="sr-Latn-CS" sz="2000" b="1"/>
              <a:t> </a:t>
            </a:r>
            <a:endParaRPr lang="en-US" sz="2000" b="1"/>
          </a:p>
          <a:p>
            <a:pPr>
              <a:lnSpc>
                <a:spcPct val="80000"/>
              </a:lnSpc>
              <a:buFontTx/>
              <a:buNone/>
            </a:pPr>
            <a:endParaRPr lang="en-US" sz="100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r-Latn-CS" sz="2000">
                <a:solidFill>
                  <a:srgbClr val="0066FF"/>
                </a:solidFill>
              </a:rPr>
              <a:t>Ulogu polja primarnog ključa mogu uzeti polja sledećih tipova podataka: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 b="1">
                <a:solidFill>
                  <a:srgbClr val="0066FF"/>
                </a:solidFill>
              </a:rPr>
              <a:t>Text, </a:t>
            </a:r>
            <a:r>
              <a:rPr lang="sr-Latn-CS" sz="2000" b="1" i="1">
                <a:solidFill>
                  <a:srgbClr val="0066FF"/>
                </a:solidFill>
              </a:rPr>
              <a:t>Number</a:t>
            </a:r>
            <a:r>
              <a:rPr lang="sr-Latn-CS" sz="2000" b="1">
                <a:solidFill>
                  <a:srgbClr val="0066FF"/>
                </a:solidFill>
              </a:rPr>
              <a:t>, </a:t>
            </a:r>
            <a:r>
              <a:rPr lang="sr-Latn-CS" sz="2000" b="1" i="1">
                <a:solidFill>
                  <a:srgbClr val="0066FF"/>
                </a:solidFill>
              </a:rPr>
              <a:t>AutoNumber</a:t>
            </a:r>
            <a:r>
              <a:rPr lang="sr-Latn-CS" sz="2000" b="1">
                <a:solidFill>
                  <a:srgbClr val="0066FF"/>
                </a:solidFill>
              </a:rPr>
              <a:t>, </a:t>
            </a:r>
            <a:r>
              <a:rPr lang="sr-Latn-CS" sz="2000" b="1" i="1">
                <a:solidFill>
                  <a:srgbClr val="0066FF"/>
                </a:solidFill>
              </a:rPr>
              <a:t>Currency</a:t>
            </a:r>
            <a:r>
              <a:rPr lang="sr-Latn-CS" sz="2000" b="1">
                <a:solidFill>
                  <a:srgbClr val="0066FF"/>
                </a:solidFill>
              </a:rPr>
              <a:t>, </a:t>
            </a:r>
            <a:r>
              <a:rPr lang="sr-Latn-CS" sz="2000" b="1" i="1">
                <a:solidFill>
                  <a:srgbClr val="0066FF"/>
                </a:solidFill>
              </a:rPr>
              <a:t>Date/Time</a:t>
            </a:r>
            <a:r>
              <a:rPr lang="sr-Latn-CS" sz="2000" b="1">
                <a:solidFill>
                  <a:srgbClr val="0066FF"/>
                </a:solidFill>
              </a:rPr>
              <a:t> i </a:t>
            </a:r>
            <a:r>
              <a:rPr lang="sr-Latn-CS" sz="2000" b="1" i="1">
                <a:solidFill>
                  <a:srgbClr val="0066FF"/>
                </a:solidFill>
              </a:rPr>
              <a:t>Yes/No</a:t>
            </a:r>
            <a:r>
              <a:rPr lang="sr-Latn-CS" sz="2000" b="1">
                <a:solidFill>
                  <a:srgbClr val="0066FF"/>
                </a:solidFill>
              </a:rPr>
              <a:t>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>
                <a:solidFill>
                  <a:srgbClr val="0066FF"/>
                </a:solidFill>
              </a:rPr>
              <a:t>a uobičajeno su to polja tipa: </a:t>
            </a:r>
            <a:r>
              <a:rPr lang="sr-Latn-CS" sz="2000" b="1" i="1" u="sng">
                <a:solidFill>
                  <a:srgbClr val="0066FF"/>
                </a:solidFill>
              </a:rPr>
              <a:t>Text</a:t>
            </a:r>
            <a:r>
              <a:rPr lang="sr-Latn-CS" sz="2000" u="sng">
                <a:solidFill>
                  <a:srgbClr val="0066FF"/>
                </a:solidFill>
              </a:rPr>
              <a:t>, </a:t>
            </a:r>
            <a:r>
              <a:rPr lang="sr-Latn-CS" sz="2000" b="1" i="1" u="sng">
                <a:solidFill>
                  <a:srgbClr val="0066FF"/>
                </a:solidFill>
              </a:rPr>
              <a:t> Number </a:t>
            </a:r>
            <a:r>
              <a:rPr lang="sr-Latn-CS" sz="2000" u="sng">
                <a:solidFill>
                  <a:srgbClr val="0066FF"/>
                </a:solidFill>
              </a:rPr>
              <a:t>i</a:t>
            </a:r>
            <a:r>
              <a:rPr lang="sr-Latn-CS" sz="2000" b="1" i="1" u="sng">
                <a:solidFill>
                  <a:srgbClr val="0066FF"/>
                </a:solidFill>
              </a:rPr>
              <a:t> AutoNumber</a:t>
            </a:r>
            <a:r>
              <a:rPr lang="sr-Latn-CS" sz="2000" i="1">
                <a:solidFill>
                  <a:srgbClr val="0066FF"/>
                </a:solidFill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sr-Latn-CS" sz="1000" i="1">
              <a:solidFill>
                <a:srgbClr val="0066FF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r-Latn-CS" sz="2000">
                <a:solidFill>
                  <a:srgbClr val="0066FF"/>
                </a:solidFill>
              </a:rPr>
              <a:t>Polje primarnog ključa ne može biti tipa:</a:t>
            </a:r>
            <a:r>
              <a:rPr lang="sr-Latn-CS" sz="2000" b="1">
                <a:solidFill>
                  <a:srgbClr val="0066FF"/>
                </a:solidFill>
              </a:rPr>
              <a:t> </a:t>
            </a:r>
            <a:r>
              <a:rPr lang="sr-Latn-CS" sz="2000" b="1" i="1">
                <a:solidFill>
                  <a:srgbClr val="0066FF"/>
                </a:solidFill>
              </a:rPr>
              <a:t>Memo</a:t>
            </a:r>
            <a:r>
              <a:rPr lang="sr-Latn-CS" sz="2000" b="1">
                <a:solidFill>
                  <a:srgbClr val="0066FF"/>
                </a:solidFill>
              </a:rPr>
              <a:t>, </a:t>
            </a:r>
            <a:r>
              <a:rPr lang="sr-Latn-CS" sz="2000" b="1" i="1">
                <a:solidFill>
                  <a:srgbClr val="0066FF"/>
                </a:solidFill>
              </a:rPr>
              <a:t>OLE object</a:t>
            </a:r>
            <a:r>
              <a:rPr lang="sr-Latn-CS" sz="2000" b="1">
                <a:solidFill>
                  <a:srgbClr val="0066FF"/>
                </a:solidFill>
              </a:rPr>
              <a:t> i </a:t>
            </a:r>
            <a:r>
              <a:rPr lang="sr-Latn-CS" sz="2000" b="1" i="1">
                <a:solidFill>
                  <a:srgbClr val="0066FF"/>
                </a:solidFill>
              </a:rPr>
              <a:t>Hyperlink</a:t>
            </a:r>
            <a:r>
              <a:rPr lang="sr-Latn-CS" sz="2000" b="1">
                <a:solidFill>
                  <a:srgbClr val="0066FF"/>
                </a:solidFill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sr-Latn-CS" sz="1000" b="1">
              <a:solidFill>
                <a:srgbClr val="0066FF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r-Latn-CS" sz="2000">
                <a:solidFill>
                  <a:srgbClr val="0066FF"/>
                </a:solidFill>
              </a:rPr>
              <a:t>Zapisi u tabeli se automatski </a:t>
            </a:r>
            <a:r>
              <a:rPr lang="sr-Latn-CS" sz="2000" b="1">
                <a:solidFill>
                  <a:srgbClr val="0066FF"/>
                </a:solidFill>
              </a:rPr>
              <a:t>sortiraju </a:t>
            </a:r>
            <a:r>
              <a:rPr lang="sr-Latn-CS" sz="2000">
                <a:solidFill>
                  <a:srgbClr val="0066FF"/>
                </a:solidFill>
              </a:rPr>
              <a:t>prema polju primarnog ključa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D6C3-E6D7-4857-BE6B-8EFE978A241F}" type="slidenum">
              <a:rPr lang="en-US"/>
              <a:pPr/>
              <a:t>49</a:t>
            </a:fld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839200" cy="64008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sr-Latn-CS" sz="2800" b="1" u="sng"/>
              <a:t>USPOSTAVLJANJE  RELACIJA  IZMEĐU TABELA</a:t>
            </a:r>
            <a:endParaRPr lang="sr-Latn-CS" sz="2800"/>
          </a:p>
          <a:p>
            <a:pPr>
              <a:lnSpc>
                <a:spcPct val="80000"/>
              </a:lnSpc>
              <a:buFontTx/>
              <a:buNone/>
            </a:pPr>
            <a:endParaRPr lang="sr-Latn-CS" sz="10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/>
              <a:t>Da bi se između dvije tabele mogla uspostaviti veza-relacija, potrebno je</a:t>
            </a:r>
            <a:r>
              <a:rPr lang="en-US" sz="2000"/>
              <a:t>:</a:t>
            </a:r>
            <a:r>
              <a:rPr lang="sr-Latn-CS" sz="2000"/>
              <a:t> </a:t>
            </a:r>
            <a:endParaRPr lang="en-US" sz="2000"/>
          </a:p>
          <a:p>
            <a:pPr>
              <a:lnSpc>
                <a:spcPct val="80000"/>
              </a:lnSpc>
              <a:buFont typeface="Arial" charset="0"/>
              <a:buChar char="–"/>
            </a:pPr>
            <a:r>
              <a:rPr lang="sr-Latn-CS" sz="2000"/>
              <a:t>Obadvije tabele treba da imaju polje istih podataka  (po vrsti  i tipu), i to će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sr-Latn-CS" sz="2000"/>
              <a:t>biti njihova </a:t>
            </a:r>
            <a:r>
              <a:rPr lang="sr-Latn-CS" sz="2000" b="1"/>
              <a:t>polja povezivanja. </a:t>
            </a:r>
            <a:r>
              <a:rPr lang="sr-Latn-CS" sz="2000"/>
              <a:t>Ova dva polja, po pravilu, imaju iste nazive. </a:t>
            </a:r>
          </a:p>
          <a:p>
            <a:pPr>
              <a:lnSpc>
                <a:spcPct val="80000"/>
              </a:lnSpc>
              <a:buFont typeface="Arial" charset="0"/>
              <a:buChar char="–"/>
            </a:pPr>
            <a:r>
              <a:rPr lang="sr-Latn-CS" sz="2000"/>
              <a:t>U jednoj od tabela polje povezivanja je </a:t>
            </a:r>
            <a:r>
              <a:rPr lang="sr-Latn-CS" sz="2000" b="1"/>
              <a:t>polje primarnog ključa</a:t>
            </a:r>
            <a:r>
              <a:rPr lang="sr-Latn-CS" sz="2000"/>
              <a:t> za tu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sr-Latn-CS" sz="2000"/>
              <a:t>tabelu. Ovo polje povezivanja nazivamo </a:t>
            </a:r>
            <a:r>
              <a:rPr lang="sr-Latn-CS" sz="2000" b="1"/>
              <a:t>referentnim poljem povezivanja. </a:t>
            </a:r>
            <a:endParaRPr lang="en-US" sz="2000" b="1"/>
          </a:p>
          <a:p>
            <a:pPr>
              <a:lnSpc>
                <a:spcPct val="80000"/>
              </a:lnSpc>
              <a:buFontTx/>
              <a:buNone/>
            </a:pPr>
            <a:endParaRPr lang="sr-Latn-CS" sz="1200" i="1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>
                <a:solidFill>
                  <a:srgbClr val="0066FF"/>
                </a:solidFill>
              </a:rPr>
              <a:t>Za neke tabele polje primarnog klju</a:t>
            </a:r>
            <a:r>
              <a:rPr lang="sl-SI" sz="1800">
                <a:solidFill>
                  <a:srgbClr val="0066FF"/>
                </a:solidFill>
              </a:rPr>
              <a:t>ča nije </a:t>
            </a:r>
            <a:r>
              <a:rPr lang="sr-Latn-CS" sz="1800">
                <a:solidFill>
                  <a:srgbClr val="0066FF"/>
                </a:solidFill>
              </a:rPr>
              <a:t>jedino polje jedinstvenih vrijednosti.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>
                <a:solidFill>
                  <a:srgbClr val="0066FF"/>
                </a:solidFill>
              </a:rPr>
              <a:t>U primjeru tabele „Studenti“, možemo imati dva polja jedinstvenih vrijednosti: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>
                <a:solidFill>
                  <a:srgbClr val="0066FF"/>
                </a:solidFill>
              </a:rPr>
              <a:t>„Broj indeksa“ i „Matični broj studenta“. U ovom slučaju referentno polje povezivanja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>
                <a:solidFill>
                  <a:srgbClr val="0066FF"/>
                </a:solidFill>
              </a:rPr>
              <a:t>može da bude i ono polje jedinsvenih vrijednosti koje nije izabrano kao primarni ključ.</a:t>
            </a:r>
            <a:endParaRPr lang="en-US" sz="1800">
              <a:solidFill>
                <a:srgbClr val="0066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>
                <a:solidFill>
                  <a:srgbClr val="0066FF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Arial" charset="0"/>
              <a:buChar char="–"/>
            </a:pPr>
            <a:r>
              <a:rPr lang="sr-Latn-CS" sz="2000"/>
              <a:t>U drugoj tabeli polje povezivanja, nije polje jedinstvenih vrijednosti (osim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sr-Latn-CS" sz="2000"/>
              <a:t>u slučaju veze tipa "1" prema</a:t>
            </a:r>
            <a:r>
              <a:rPr lang="sr-Latn-CS" sz="2000" b="1"/>
              <a:t> </a:t>
            </a:r>
            <a:r>
              <a:rPr lang="sr-Latn-CS" sz="2000"/>
              <a:t>"1"). Ovo je </a:t>
            </a:r>
            <a:r>
              <a:rPr lang="sr-Latn-CS" sz="2000" b="1"/>
              <a:t>polje spoljašnjeg ključa</a:t>
            </a:r>
            <a:r>
              <a:rPr lang="sr-Latn-CS" sz="2000"/>
              <a:t> i može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sr-Latn-CS" sz="2000"/>
              <a:t>da ima samo vrijednosti koje su zastupljene u referentnom polju povezivanja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sr-Latn-CS" sz="2000"/>
              <a:t>prve tabele. U drugoj tabeli se vrijednosti mogu ponavljati.</a:t>
            </a:r>
            <a:endParaRPr lang="en-US" sz="2000"/>
          </a:p>
          <a:p>
            <a:pPr>
              <a:lnSpc>
                <a:spcPct val="80000"/>
              </a:lnSpc>
            </a:pPr>
            <a:endParaRPr lang="sr-Latn-CS" sz="1000" b="1"/>
          </a:p>
          <a:p>
            <a:pPr>
              <a:lnSpc>
                <a:spcPct val="80000"/>
              </a:lnSpc>
              <a:buFont typeface="Arial" charset="0"/>
              <a:buChar char="–"/>
            </a:pPr>
            <a:r>
              <a:rPr lang="sr-Latn-CS" sz="2000" b="1"/>
              <a:t>U slučaju da se povezuje tabela posredstvom polja primarnog ključa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sr-Latn-CS" sz="2000" b="1"/>
              <a:t>tipa </a:t>
            </a:r>
            <a:r>
              <a:rPr lang="sr-Latn-CS" sz="2000" b="1" i="1"/>
              <a:t>AutoNumber</a:t>
            </a:r>
            <a:r>
              <a:rPr lang="sr-Latn-CS" sz="2000" b="1"/>
              <a:t>, polje spoljašnjeg ključa u drugoj tabeli mora biti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sr-Latn-CS" sz="2000" b="1"/>
              <a:t>podešeno kao </a:t>
            </a:r>
            <a:r>
              <a:rPr lang="sr-Latn-CS" sz="2000" b="1" i="1" u="sng"/>
              <a:t>Number</a:t>
            </a:r>
            <a:r>
              <a:rPr lang="sr-Latn-CS" sz="2000" b="1" u="sng"/>
              <a:t> - </a:t>
            </a:r>
            <a:r>
              <a:rPr lang="sr-Latn-CS" sz="2000" b="1" i="1" u="sng"/>
              <a:t>Long Integer</a:t>
            </a:r>
            <a:r>
              <a:rPr lang="sr-Latn-CS" sz="2000" b="1"/>
              <a:t>.</a:t>
            </a:r>
            <a:endParaRPr lang="en-US" sz="20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034D-E6ED-4D1C-8ECA-BEBAEF32FC36}" type="slidenum">
              <a:rPr lang="en-US"/>
              <a:pPr/>
              <a:t>5</a:t>
            </a:fld>
            <a:endParaRPr lang="en-US"/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2590800" y="246063"/>
            <a:ext cx="4318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b="1" u="sng"/>
              <a:t>STARTOVANJE </a:t>
            </a:r>
            <a:r>
              <a:rPr lang="en-US" sz="2400" b="1" i="1" u="sng"/>
              <a:t>ACCESS</a:t>
            </a:r>
            <a:r>
              <a:rPr lang="sr-Latn-CS" sz="2400" b="1" i="1" u="sng"/>
              <a:t>-</a:t>
            </a:r>
            <a:r>
              <a:rPr lang="en-US" sz="2400" b="1" u="sng"/>
              <a:t>A:</a:t>
            </a:r>
            <a:r>
              <a:rPr lang="en-US" sz="2400"/>
              <a:t> </a:t>
            </a:r>
          </a:p>
        </p:txBody>
      </p:sp>
      <p:graphicFrame>
        <p:nvGraphicFramePr>
          <p:cNvPr id="105478" name="Object 6"/>
          <p:cNvGraphicFramePr>
            <a:graphicFrameLocks noChangeAspect="1"/>
          </p:cNvGraphicFramePr>
          <p:nvPr>
            <p:ph/>
          </p:nvPr>
        </p:nvGraphicFramePr>
        <p:xfrm>
          <a:off x="1600200" y="1219200"/>
          <a:ext cx="457200" cy="457200"/>
        </p:xfrm>
        <a:graphic>
          <a:graphicData uri="http://schemas.openxmlformats.org/presentationml/2006/ole">
            <p:oleObj spid="_x0000_s105478" r:id="rId3" imgW="219222" imgH="247685" progId="MSPhotoEd.3">
              <p:embed/>
            </p:oleObj>
          </a:graphicData>
        </a:graphic>
      </p:graphicFrame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304800" y="838200"/>
            <a:ext cx="853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sr-Latn-CS" sz="2000" b="1"/>
              <a:t>Sa </a:t>
            </a:r>
            <a:r>
              <a:rPr lang="sr-Latn-CS" sz="2000" b="1" i="1"/>
              <a:t>Destop</a:t>
            </a:r>
            <a:r>
              <a:rPr lang="sr-Latn-CS" sz="2000" b="1"/>
              <a:t>a ili iz menija</a:t>
            </a:r>
            <a:r>
              <a:rPr lang="sr-Latn-CS" sz="2000" b="1" i="1"/>
              <a:t> Start</a:t>
            </a:r>
            <a:r>
              <a:rPr lang="sr-Latn-CS" sz="2000" b="1"/>
              <a:t>, preko ikonice-prečice za Access:</a:t>
            </a:r>
            <a:endParaRPr lang="en-GB" sz="2000"/>
          </a:p>
        </p:txBody>
      </p:sp>
      <p:sp>
        <p:nvSpPr>
          <p:cNvPr id="105483" name="Rectangle 11"/>
          <p:cNvSpPr>
            <a:spLocks noChangeArrowheads="1"/>
          </p:cNvSpPr>
          <p:nvPr/>
        </p:nvSpPr>
        <p:spPr bwMode="auto">
          <a:xfrm>
            <a:off x="304800" y="1219200"/>
            <a:ext cx="1358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sr-Latn-CS" sz="2000" b="1">
                <a:solidFill>
                  <a:schemeClr val="bg2"/>
                </a:solidFill>
              </a:rPr>
              <a:t> </a:t>
            </a:r>
            <a:r>
              <a:rPr lang="sr-Latn-CS" sz="2000">
                <a:solidFill>
                  <a:srgbClr val="C0C0C0"/>
                </a:solidFill>
              </a:rPr>
              <a:t>(LTMx1)</a:t>
            </a:r>
            <a:r>
              <a:rPr lang="sr-Latn-CS" sz="2000" b="1">
                <a:solidFill>
                  <a:schemeClr val="bg2"/>
                </a:solidFill>
              </a:rPr>
              <a:t> </a:t>
            </a:r>
            <a:endParaRPr lang="en-GB" sz="2000">
              <a:solidFill>
                <a:schemeClr val="bg2"/>
              </a:solidFill>
            </a:endParaRPr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304800" y="1752600"/>
            <a:ext cx="86106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r-Latn-CS" sz="2000">
                <a:sym typeface="Symbol" pitchFamily="18" charset="2"/>
              </a:rPr>
              <a:t></a:t>
            </a:r>
            <a:r>
              <a:rPr lang="sr-Latn-CS" sz="2000"/>
              <a:t> </a:t>
            </a:r>
            <a:endParaRPr lang="en-US" sz="2000"/>
          </a:p>
          <a:p>
            <a:r>
              <a:rPr lang="en-US" sz="2000" u="sng"/>
              <a:t>Prozor</a:t>
            </a:r>
            <a:r>
              <a:rPr lang="en-US" sz="2000" i="1" u="sng"/>
              <a:t> </a:t>
            </a:r>
            <a:r>
              <a:rPr lang="en-US" sz="2000" u="sng"/>
              <a:t> </a:t>
            </a:r>
            <a:r>
              <a:rPr lang="en-US" sz="2000" b="1" i="1" u="sng"/>
              <a:t>Microsoft Access</a:t>
            </a:r>
            <a:r>
              <a:rPr lang="sr-Latn-CS" sz="2000" u="sng"/>
              <a:t> sa </a:t>
            </a:r>
            <a:r>
              <a:rPr lang="sr-Latn-CS" sz="2000" b="1" i="1" u="sng"/>
              <a:t>Getting Started</a:t>
            </a:r>
            <a:r>
              <a:rPr lang="sr-Latn-CS" sz="2000" b="1" i="1"/>
              <a:t> </a:t>
            </a:r>
            <a:r>
              <a:rPr lang="sr-Latn-CS" sz="2000"/>
              <a:t>menijem na desnoj strani. </a:t>
            </a:r>
            <a:endParaRPr lang="en-GB" sz="2000"/>
          </a:p>
          <a:p>
            <a:endParaRPr lang="sr-Latn-CS" sz="2000" b="1" i="1"/>
          </a:p>
          <a:p>
            <a:r>
              <a:rPr lang="sr-Latn-CS" sz="2000" b="1" i="1" u="sng"/>
              <a:t>Getting Started</a:t>
            </a:r>
            <a:r>
              <a:rPr lang="sl-SI" sz="2000" u="sng"/>
              <a:t>  meni</a:t>
            </a:r>
            <a:r>
              <a:rPr lang="sl-SI" sz="2000"/>
              <a:t> u opcji </a:t>
            </a:r>
            <a:r>
              <a:rPr lang="sl-SI" sz="2000" b="1" i="1" u="sng"/>
              <a:t>Open</a:t>
            </a:r>
            <a:r>
              <a:rPr lang="sl-SI" sz="2000" u="sng"/>
              <a:t> </a:t>
            </a:r>
            <a:r>
              <a:rPr lang="sl-SI" sz="2000"/>
              <a:t>omogućava: </a:t>
            </a:r>
            <a:endParaRPr lang="en-GB" sz="2000"/>
          </a:p>
          <a:p>
            <a:endParaRPr lang="sl-SI" sz="1000"/>
          </a:p>
          <a:p>
            <a:r>
              <a:rPr lang="sl-SI" sz="2000"/>
              <a:t>Direktno otvaranje DB sa kojima se predhodno radilo: </a:t>
            </a:r>
          </a:p>
          <a:p>
            <a:pPr>
              <a:buFontTx/>
              <a:buChar char="•"/>
            </a:pPr>
            <a:r>
              <a:rPr lang="en-US" sz="2000">
                <a:solidFill>
                  <a:schemeClr val="bg2"/>
                </a:solidFill>
              </a:rPr>
              <a:t> </a:t>
            </a:r>
            <a:r>
              <a:rPr lang="sl-SI" sz="2000">
                <a:solidFill>
                  <a:schemeClr val="bg2"/>
                </a:solidFill>
              </a:rPr>
              <a:t>(LTM-1x)</a:t>
            </a:r>
            <a:r>
              <a:rPr lang="sl-SI" sz="2000"/>
              <a:t> na ime DB; 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endParaRPr lang="en-GB" sz="1000"/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sl-SI" sz="2000"/>
              <a:t>Otvaranje bilo koje DB: </a:t>
            </a:r>
            <a:endParaRPr lang="en-GB" sz="2000"/>
          </a:p>
        </p:txBody>
      </p:sp>
      <p:sp>
        <p:nvSpPr>
          <p:cNvPr id="105485" name="Rectangle 13"/>
          <p:cNvSpPr>
            <a:spLocks noChangeArrowheads="1"/>
          </p:cNvSpPr>
          <p:nvPr/>
        </p:nvSpPr>
        <p:spPr bwMode="auto">
          <a:xfrm>
            <a:off x="304800" y="4267200"/>
            <a:ext cx="1358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sr-Latn-CS" sz="2000" b="1">
                <a:solidFill>
                  <a:schemeClr val="bg2"/>
                </a:solidFill>
              </a:rPr>
              <a:t> </a:t>
            </a:r>
            <a:r>
              <a:rPr lang="sr-Latn-CS" sz="2000">
                <a:solidFill>
                  <a:srgbClr val="C0C0C0"/>
                </a:solidFill>
              </a:rPr>
              <a:t>(LTMx1)</a:t>
            </a:r>
            <a:r>
              <a:rPr lang="sr-Latn-CS" sz="2000" b="1">
                <a:solidFill>
                  <a:schemeClr val="bg2"/>
                </a:solidFill>
              </a:rPr>
              <a:t> </a:t>
            </a:r>
            <a:endParaRPr lang="en-GB" sz="2000">
              <a:solidFill>
                <a:schemeClr val="bg2"/>
              </a:solidFill>
            </a:endParaRPr>
          </a:p>
        </p:txBody>
      </p:sp>
      <p:pic>
        <p:nvPicPr>
          <p:cNvPr id="105486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4267200"/>
            <a:ext cx="990600" cy="325438"/>
          </a:xfrm>
          <a:prstGeom prst="rect">
            <a:avLst/>
          </a:prstGeom>
          <a:noFill/>
        </p:spPr>
      </p:pic>
      <p:sp>
        <p:nvSpPr>
          <p:cNvPr id="105487" name="Rectangle 15"/>
          <p:cNvSpPr>
            <a:spLocks noChangeArrowheads="1"/>
          </p:cNvSpPr>
          <p:nvPr/>
        </p:nvSpPr>
        <p:spPr bwMode="auto">
          <a:xfrm>
            <a:off x="304800" y="4876800"/>
            <a:ext cx="853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u="sng"/>
              <a:t>Kreiranje nove DB</a:t>
            </a:r>
            <a:r>
              <a:rPr lang="sr-Latn-CS" sz="2000" u="sng"/>
              <a:t>:</a:t>
            </a:r>
            <a:endParaRPr lang="en-GB" sz="2000" u="sng"/>
          </a:p>
        </p:txBody>
      </p:sp>
      <p:sp>
        <p:nvSpPr>
          <p:cNvPr id="105488" name="Rectangle 16"/>
          <p:cNvSpPr>
            <a:spLocks noChangeArrowheads="1"/>
          </p:cNvSpPr>
          <p:nvPr/>
        </p:nvSpPr>
        <p:spPr bwMode="auto">
          <a:xfrm>
            <a:off x="304800" y="5257800"/>
            <a:ext cx="1358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sr-Latn-CS" sz="2000" b="1">
                <a:solidFill>
                  <a:schemeClr val="bg2"/>
                </a:solidFill>
              </a:rPr>
              <a:t> </a:t>
            </a:r>
            <a:r>
              <a:rPr lang="sr-Latn-CS" sz="2000">
                <a:solidFill>
                  <a:srgbClr val="C0C0C0"/>
                </a:solidFill>
              </a:rPr>
              <a:t>(LTMx1)</a:t>
            </a:r>
            <a:r>
              <a:rPr lang="sr-Latn-CS" sz="2000" b="1">
                <a:solidFill>
                  <a:schemeClr val="bg2"/>
                </a:solidFill>
              </a:rPr>
              <a:t> </a:t>
            </a:r>
            <a:endParaRPr lang="en-GB" sz="2000">
              <a:solidFill>
                <a:schemeClr val="bg2"/>
              </a:solidFill>
            </a:endParaRPr>
          </a:p>
        </p:txBody>
      </p:sp>
      <p:pic>
        <p:nvPicPr>
          <p:cNvPr id="105489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52578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A5A5-33E5-4C8A-9191-1744ACC3A7D8}" type="slidenum">
              <a:rPr lang="en-US"/>
              <a:pPr/>
              <a:t>50</a:t>
            </a:fld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991600" cy="64008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sr-Latn-CS" sz="2400" b="1" u="sng"/>
              <a:t>TIPOVI  RELACIJA  IZMEĐU  TABELA</a:t>
            </a:r>
            <a:endParaRPr lang="en-US" sz="2400" b="1" u="sng"/>
          </a:p>
          <a:p>
            <a:pPr>
              <a:lnSpc>
                <a:spcPct val="80000"/>
              </a:lnSpc>
              <a:buFontTx/>
              <a:buNone/>
            </a:pPr>
            <a:endParaRPr lang="en-US" sz="10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/>
              <a:t>1" prema "više" (1- </a:t>
            </a:r>
            <a:r>
              <a:rPr lang="sr-Latn-CS" sz="2000" b="1"/>
              <a:t>∞</a:t>
            </a:r>
            <a:r>
              <a:rPr lang="sr-Latn-CS" sz="1800" b="1"/>
              <a:t>)</a:t>
            </a:r>
            <a:r>
              <a:rPr lang="sr-Latn-CS" sz="1800"/>
              <a:t> , dominantan oblik veze,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/>
              <a:t>"više" prema "1" (</a:t>
            </a:r>
            <a:r>
              <a:rPr lang="sr-Latn-CS" sz="2000" b="1"/>
              <a:t>∞</a:t>
            </a:r>
            <a:r>
              <a:rPr lang="sr-Latn-CS" sz="1800" b="1"/>
              <a:t> - 1),</a:t>
            </a:r>
            <a:r>
              <a:rPr lang="sr-Latn-CS" sz="1800"/>
              <a:t> prethodni slučaj posmatran u obrnutom smjeru,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/>
              <a:t>"1" prema "1" (1 - 1),</a:t>
            </a:r>
            <a:r>
              <a:rPr lang="sr-Latn-CS" sz="1800"/>
              <a:t> slučaj veze između dvije tabele koje su povezuju pomoću polja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primarnih ključeva tih tabelaa te dvije tabele,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 </a:t>
            </a:r>
            <a:r>
              <a:rPr lang="sr-Latn-CS" sz="1800" b="1"/>
              <a:t>"više" prema "više" (</a:t>
            </a:r>
            <a:r>
              <a:rPr lang="sr-Latn-CS" sz="2000" b="1"/>
              <a:t>∞</a:t>
            </a:r>
            <a:r>
              <a:rPr lang="sr-Latn-CS" sz="1800" b="1"/>
              <a:t> - </a:t>
            </a:r>
            <a:r>
              <a:rPr lang="sr-Latn-CS" sz="2000" b="1"/>
              <a:t>∞</a:t>
            </a:r>
            <a:r>
              <a:rPr lang="sr-Latn-CS" sz="1800" b="1"/>
              <a:t>),</a:t>
            </a:r>
            <a:r>
              <a:rPr lang="sr-Latn-CS" sz="1800"/>
              <a:t> povezivanje  ovakve  dvije tabele mora biti riješeno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posredstvom treće tabele, što zahtijeva doradu tabelarne strukture.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0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U vezi </a:t>
            </a:r>
            <a:r>
              <a:rPr lang="sr-Latn-CS" sz="1800" b="1"/>
              <a:t>1- </a:t>
            </a:r>
            <a:r>
              <a:rPr lang="sr-Latn-CS" sz="2000" b="1"/>
              <a:t>∞</a:t>
            </a:r>
            <a:r>
              <a:rPr lang="sr-Latn-CS" sz="1800"/>
              <a:t>:</a:t>
            </a:r>
            <a:r>
              <a:rPr lang="sr-Latn-CS" sz="1800" b="1"/>
              <a:t> </a:t>
            </a:r>
            <a:r>
              <a:rPr lang="sr-Latn-CS" sz="1800"/>
              <a:t> "</a:t>
            </a:r>
            <a:r>
              <a:rPr lang="sr-Latn-CS" sz="1800" b="1"/>
              <a:t>1</a:t>
            </a:r>
            <a:r>
              <a:rPr lang="sr-Latn-CS" sz="1800"/>
              <a:t>" je na strani tabele čije vezno polje je polje jedinstvenih vrijednosti –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/>
              <a:t>polje primarnog ključa), </a:t>
            </a:r>
            <a:r>
              <a:rPr lang="sr-Latn-CS" sz="1800"/>
              <a:t>"</a:t>
            </a:r>
            <a:r>
              <a:rPr lang="sr-Latn-CS" sz="1800" b="1"/>
              <a:t>više</a:t>
            </a:r>
            <a:r>
              <a:rPr lang="sr-Latn-CS" sz="1800"/>
              <a:t>" je na strani tabela u čijem veznom polju se može više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puta pojavljivati neka od vrijednosti koje su zastupljene u polju primarnog ključa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naspramne tabele.</a:t>
            </a:r>
          </a:p>
          <a:p>
            <a:pPr>
              <a:lnSpc>
                <a:spcPct val="80000"/>
              </a:lnSpc>
              <a:buFontTx/>
              <a:buNone/>
            </a:pPr>
            <a:endParaRPr lang="sr-Latn-CS" sz="10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600" b="1" u="sng"/>
              <a:t>Primjeri: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sr-Latn-CS" sz="1600">
                <a:solidFill>
                  <a:srgbClr val="FF3300"/>
                </a:solidFill>
              </a:rPr>
              <a:t>Veza između tabela „Čitaoci“ i „Iznajmljivanje“ (jedan čitalac iznajmljuje knjige više puta) je tipa  1- ∞.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sr-Latn-CS" sz="1600">
                <a:solidFill>
                  <a:srgbClr val="FF3300"/>
                </a:solidFill>
              </a:rPr>
              <a:t>Veza između tabela „Knjuge“ i „Iznajmljivanje“ (jedna knjiga se iznajmljuje više puta) je tipa   1- ∞.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sr-Latn-CS" sz="1600">
                <a:solidFill>
                  <a:srgbClr val="FF3300"/>
                </a:solidFill>
              </a:rPr>
              <a:t>Veza između tabela „</a:t>
            </a:r>
            <a:r>
              <a:rPr lang="en-US" sz="1600">
                <a:solidFill>
                  <a:srgbClr val="FF3300"/>
                </a:solidFill>
              </a:rPr>
              <a:t>Studenti</a:t>
            </a:r>
            <a:r>
              <a:rPr lang="sr-Latn-CS" sz="1600">
                <a:solidFill>
                  <a:srgbClr val="FF3300"/>
                </a:solidFill>
              </a:rPr>
              <a:t>“ i „</a:t>
            </a:r>
            <a:r>
              <a:rPr lang="en-US" sz="1600">
                <a:solidFill>
                  <a:srgbClr val="FF3300"/>
                </a:solidFill>
              </a:rPr>
              <a:t>Indeksi</a:t>
            </a:r>
            <a:r>
              <a:rPr lang="sr-Latn-CS" sz="1600">
                <a:solidFill>
                  <a:srgbClr val="FF3300"/>
                </a:solidFill>
              </a:rPr>
              <a:t>“ (jed</a:t>
            </a:r>
            <a:r>
              <a:rPr lang="en-US" sz="1600">
                <a:solidFill>
                  <a:srgbClr val="FF3300"/>
                </a:solidFill>
              </a:rPr>
              <a:t>an student ima vi</a:t>
            </a:r>
            <a:r>
              <a:rPr lang="sr-Latn-CS" sz="1600">
                <a:solidFill>
                  <a:srgbClr val="FF3300"/>
                </a:solidFill>
              </a:rPr>
              <a:t>še ocjena) je  tipa 1- ∞.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sr-Latn-CS" sz="1600">
                <a:solidFill>
                  <a:srgbClr val="FF3300"/>
                </a:solidFill>
              </a:rPr>
              <a:t>Veza između tabela „Predmeti“ i „Indeksi“ (jedna predmet polaze više studenata) je tipa 1- ∞.</a:t>
            </a:r>
            <a:endParaRPr lang="en-US" sz="160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</a:pPr>
            <a:endParaRPr lang="en-US" sz="160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600"/>
              <a:t>Tabele koje su povezane relacijom tipa "</a:t>
            </a:r>
            <a:r>
              <a:rPr lang="sr-Latn-CS" sz="1600" b="1"/>
              <a:t>1</a:t>
            </a:r>
            <a:r>
              <a:rPr lang="sr-Latn-CS" sz="1600"/>
              <a:t>" </a:t>
            </a:r>
            <a:r>
              <a:rPr lang="sr-Latn-CS" sz="1600" b="1"/>
              <a:t>prema </a:t>
            </a:r>
            <a:r>
              <a:rPr lang="sr-Latn-CS" sz="1600"/>
              <a:t>"</a:t>
            </a:r>
            <a:r>
              <a:rPr lang="sr-Latn-CS" sz="1600" b="1"/>
              <a:t>1</a:t>
            </a:r>
            <a:r>
              <a:rPr lang="sr-Latn-CS" sz="1600"/>
              <a:t>" su, ustvari, </a:t>
            </a:r>
            <a:r>
              <a:rPr lang="sr-Latn-CS" sz="1600" b="1"/>
              <a:t>dva dijela jedne iste </a:t>
            </a:r>
            <a:r>
              <a:rPr lang="sr-Latn-CS" sz="1600"/>
              <a:t>tabele, 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600"/>
              <a:t> razdvajanje je urađeno prema dinamici promjenjivosti podataka u njihovim poljima, tj. </a:t>
            </a:r>
            <a:r>
              <a:rPr lang="sr-Latn-CS" sz="1600" b="1"/>
              <a:t>Razdvajaju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600" b="1"/>
              <a:t>se polja u kojima se podaci ređe mijenjaju od polja sa češće promjenjivim podacima</a:t>
            </a:r>
            <a:r>
              <a:rPr lang="sr-Latn-CS" sz="1600"/>
              <a:t>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CC2D-A184-4559-BC3F-D0E35388358A}" type="slidenum">
              <a:rPr lang="en-US"/>
              <a:pPr/>
              <a:t>51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 DOMA</a:t>
            </a:r>
            <a:r>
              <a:rPr lang="sr-Latn-CS"/>
              <a:t>ĆI</a:t>
            </a: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49530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sr-Latn-CS" sz="2400"/>
              <a:t>FORMIRATI DATOTEKU DB BIBLIOTEKA (ili bilo koju drugu</a:t>
            </a:r>
          </a:p>
          <a:p>
            <a:pPr marL="609600" indent="-609600">
              <a:buFontTx/>
              <a:buNone/>
            </a:pPr>
            <a:r>
              <a:rPr lang="sr-Latn-CS" sz="2400"/>
              <a:t>po izboru Studenta), </a:t>
            </a:r>
          </a:p>
          <a:p>
            <a:pPr marL="609600" indent="-609600">
              <a:buFontTx/>
              <a:buNone/>
            </a:pPr>
            <a:r>
              <a:rPr lang="sr-Latn-CS" sz="2400"/>
              <a:t>SA NAZIVOM BIBLIOTEKAInicijaliStudenta , </a:t>
            </a:r>
          </a:p>
          <a:p>
            <a:pPr marL="609600" indent="-609600">
              <a:buFontTx/>
              <a:buNone/>
            </a:pPr>
            <a:r>
              <a:rPr lang="sr-Latn-CS" sz="2400"/>
              <a:t>Npr. “BibliotekaMM” </a:t>
            </a:r>
          </a:p>
          <a:p>
            <a:pPr marL="609600" indent="-609600">
              <a:buFontTx/>
              <a:buNone/>
            </a:pPr>
            <a:endParaRPr lang="sr-Latn-CS" sz="2400"/>
          </a:p>
          <a:p>
            <a:pPr marL="609600" indent="-609600">
              <a:buFontTx/>
              <a:buNone/>
            </a:pPr>
            <a:r>
              <a:rPr lang="sr-Latn-CS" sz="2400"/>
              <a:t>Osmisliti tabekarnu strukturu i kreirati i povezati tabele:</a:t>
            </a:r>
          </a:p>
          <a:p>
            <a:pPr marL="609600" indent="-609600">
              <a:buFontTx/>
              <a:buNone/>
            </a:pPr>
            <a:r>
              <a:rPr lang="sr-Latn-CS" sz="2400"/>
              <a:t>Knjige, Citaoci, Iznajmljivanje</a:t>
            </a:r>
          </a:p>
          <a:p>
            <a:pPr marL="609600" indent="-609600">
              <a:buFontTx/>
              <a:buNone/>
            </a:pPr>
            <a:r>
              <a:rPr lang="sr-Latn-CS" sz="2400"/>
              <a:t>Ili</a:t>
            </a:r>
          </a:p>
          <a:p>
            <a:pPr marL="609600" indent="-609600">
              <a:buFontTx/>
              <a:buNone/>
            </a:pPr>
            <a:r>
              <a:rPr lang="sr-Latn-CS" sz="2400"/>
              <a:t>Knjige, Autori, Izdavaci, Citaoci, Iznajmljivanje</a:t>
            </a:r>
          </a:p>
          <a:p>
            <a:pPr marL="609600" indent="-609600">
              <a:buFontTx/>
              <a:buNone/>
            </a:pPr>
            <a:endParaRPr lang="sr-Latn-CS" sz="2400"/>
          </a:p>
          <a:p>
            <a:pPr marL="609600" indent="-609600">
              <a:buFontTx/>
              <a:buNone/>
            </a:pPr>
            <a:endParaRPr lang="en-US" sz="24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9B3E-F5D1-48E2-AABB-9E5B4A43E227}" type="slidenum">
              <a:rPr lang="en-US"/>
              <a:pPr/>
              <a:t>52</a:t>
            </a:fld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"/>
            <a:ext cx="7772400" cy="576263"/>
          </a:xfrm>
        </p:spPr>
        <p:txBody>
          <a:bodyPr/>
          <a:lstStyle/>
          <a:p>
            <a:r>
              <a:rPr lang="en-US" sz="2800" b="1" u="sng"/>
              <a:t>Upiti (</a:t>
            </a:r>
            <a:r>
              <a:rPr lang="en-US" sz="2800" b="1" i="1" u="sng"/>
              <a:t>QUERY</a:t>
            </a:r>
            <a:r>
              <a:rPr lang="en-US" sz="2800" b="1" u="sng"/>
              <a:t>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908050"/>
            <a:ext cx="8740775" cy="5340350"/>
          </a:xfrm>
        </p:spPr>
        <p:txBody>
          <a:bodyPr/>
          <a:lstStyle/>
          <a:p>
            <a:pPr marL="609600" indent="-609600" algn="l">
              <a:lnSpc>
                <a:spcPct val="80000"/>
              </a:lnSpc>
            </a:pPr>
            <a:r>
              <a:rPr lang="sr-Latn-CS" sz="2000" b="1"/>
              <a:t>Upiti</a:t>
            </a:r>
            <a:r>
              <a:rPr lang="sr-Latn-CS" sz="2000"/>
              <a:t> (</a:t>
            </a:r>
            <a:r>
              <a:rPr lang="sr-Latn-CS" sz="2000" b="1" i="1"/>
              <a:t>Queries</a:t>
            </a:r>
            <a:r>
              <a:rPr lang="sr-Latn-CS" sz="2000"/>
              <a:t>) su glavno programsko sredstvo za obradu podataka u </a:t>
            </a:r>
            <a:endParaRPr lang="en-US" sz="2000"/>
          </a:p>
          <a:p>
            <a:pPr marL="609600" indent="-609600" algn="l">
              <a:lnSpc>
                <a:spcPct val="80000"/>
              </a:lnSpc>
            </a:pPr>
            <a:r>
              <a:rPr lang="sr-Latn-CS" sz="2000" i="1"/>
              <a:t>Access </a:t>
            </a:r>
            <a:r>
              <a:rPr lang="sr-Latn-CS" sz="2000"/>
              <a:t>DB</a:t>
            </a:r>
            <a:r>
              <a:rPr lang="sl-SI" sz="2000"/>
              <a:t>.</a:t>
            </a:r>
          </a:p>
          <a:p>
            <a:pPr marL="609600" indent="-609600" algn="l">
              <a:lnSpc>
                <a:spcPct val="80000"/>
              </a:lnSpc>
            </a:pPr>
            <a:r>
              <a:rPr lang="sl-SI" sz="2000"/>
              <a:t>Upiti su objekti </a:t>
            </a:r>
            <a:r>
              <a:rPr lang="sl-SI" sz="2000" i="1"/>
              <a:t>Access</a:t>
            </a:r>
            <a:r>
              <a:rPr lang="sl-SI" sz="2000"/>
              <a:t> DB koji imaju sljedeće osnovne funkcije: </a:t>
            </a:r>
          </a:p>
          <a:p>
            <a:pPr marL="609600" indent="-609600" algn="l">
              <a:lnSpc>
                <a:spcPct val="80000"/>
              </a:lnSpc>
            </a:pPr>
            <a:r>
              <a:rPr lang="sl-SI" sz="2000"/>
              <a:t>1. sortiranje podataka, </a:t>
            </a:r>
          </a:p>
          <a:p>
            <a:pPr marL="609600" indent="-609600" algn="l">
              <a:lnSpc>
                <a:spcPct val="80000"/>
              </a:lnSpc>
            </a:pPr>
            <a:r>
              <a:rPr lang="sl-SI" sz="2000"/>
              <a:t>2. selekcija podataka, </a:t>
            </a:r>
          </a:p>
          <a:p>
            <a:pPr marL="609600" indent="-609600" algn="l">
              <a:lnSpc>
                <a:spcPct val="80000"/>
              </a:lnSpc>
            </a:pPr>
            <a:r>
              <a:rPr lang="sl-SI" sz="2000"/>
              <a:t>3. kombinovanje podataka</a:t>
            </a:r>
            <a:r>
              <a:rPr lang="en-US" sz="2000"/>
              <a:t>,</a:t>
            </a:r>
            <a:r>
              <a:rPr lang="sl-SI" sz="2000"/>
              <a:t> </a:t>
            </a:r>
          </a:p>
          <a:p>
            <a:pPr marL="609600" indent="-609600" algn="l">
              <a:lnSpc>
                <a:spcPct val="80000"/>
              </a:lnSpc>
            </a:pPr>
            <a:r>
              <a:rPr lang="sl-SI" sz="2000"/>
              <a:t>4. generisanje novih podataka na temelju postojećih</a:t>
            </a:r>
            <a:r>
              <a:rPr lang="en-US" sz="2000"/>
              <a:t>,…</a:t>
            </a:r>
          </a:p>
          <a:p>
            <a:pPr marL="609600" indent="-609600" algn="l">
              <a:lnSpc>
                <a:spcPct val="80000"/>
              </a:lnSpc>
            </a:pPr>
            <a:endParaRPr lang="en-US" sz="1000"/>
          </a:p>
          <a:p>
            <a:pPr marL="609600" indent="-609600" algn="l">
              <a:lnSpc>
                <a:spcPct val="80000"/>
              </a:lnSpc>
            </a:pPr>
            <a:r>
              <a:rPr lang="sl-SI" sz="2000"/>
              <a:t>Postoji v</a:t>
            </a:r>
            <a:r>
              <a:rPr lang="sr-Latn-CS" sz="2000"/>
              <a:t>iše</a:t>
            </a:r>
            <a:r>
              <a:rPr lang="sl-SI" sz="2000"/>
              <a:t> vrsta upita: </a:t>
            </a:r>
            <a:endParaRPr lang="sl-SI" sz="2000" b="1" i="1"/>
          </a:p>
          <a:p>
            <a:pPr marL="609600" indent="-609600" algn="l">
              <a:lnSpc>
                <a:spcPct val="80000"/>
              </a:lnSpc>
            </a:pPr>
            <a:r>
              <a:rPr lang="sl-SI" sz="2000" b="1" i="1"/>
              <a:t>Select Query</a:t>
            </a:r>
            <a:r>
              <a:rPr lang="sl-SI" sz="2000" b="1"/>
              <a:t> </a:t>
            </a:r>
            <a:r>
              <a:rPr lang="sl-SI" sz="2000"/>
              <a:t>-</a:t>
            </a:r>
            <a:r>
              <a:rPr lang="sl-SI" sz="2000" b="1"/>
              <a:t> </a:t>
            </a:r>
            <a:r>
              <a:rPr lang="sl-SI" sz="2000"/>
              <a:t>za</a:t>
            </a:r>
            <a:r>
              <a:rPr lang="sl-SI" sz="2000" b="1"/>
              <a:t> </a:t>
            </a:r>
            <a:r>
              <a:rPr lang="sl-SI" sz="2000"/>
              <a:t>selekciju, odnosno</a:t>
            </a:r>
            <a:r>
              <a:rPr lang="sl-SI" sz="2000" b="1"/>
              <a:t> </a:t>
            </a:r>
            <a:r>
              <a:rPr lang="sl-SI" sz="2000"/>
              <a:t>izdvajanje</a:t>
            </a:r>
            <a:r>
              <a:rPr lang="sl-SI" sz="2000" b="1"/>
              <a:t> </a:t>
            </a:r>
            <a:r>
              <a:rPr lang="sl-SI" sz="2000"/>
              <a:t>podataka i njihovo </a:t>
            </a:r>
            <a:endParaRPr lang="en-US" sz="2000"/>
          </a:p>
          <a:p>
            <a:pPr marL="609600" indent="-609600" algn="l">
              <a:lnSpc>
                <a:spcPct val="80000"/>
              </a:lnSpc>
            </a:pPr>
            <a:r>
              <a:rPr lang="sl-SI" sz="2000"/>
              <a:t>prikazivanje na </a:t>
            </a:r>
            <a:r>
              <a:rPr lang="sr-Latn-CS" sz="2000"/>
              <a:t>ž</a:t>
            </a:r>
            <a:r>
              <a:rPr lang="en-US" sz="2000"/>
              <a:t>eljeni</a:t>
            </a:r>
            <a:r>
              <a:rPr lang="sl-SI" sz="2000"/>
              <a:t> način;</a:t>
            </a:r>
            <a:endParaRPr lang="sl-SI" sz="2000" b="1" i="1"/>
          </a:p>
          <a:p>
            <a:pPr marL="609600" indent="-609600" algn="l">
              <a:lnSpc>
                <a:spcPct val="80000"/>
              </a:lnSpc>
            </a:pPr>
            <a:r>
              <a:rPr lang="sl-SI" sz="2000" b="1" i="1"/>
              <a:t>Crosstab Query</a:t>
            </a:r>
            <a:r>
              <a:rPr lang="sl-SI" sz="2000" b="1"/>
              <a:t> </a:t>
            </a:r>
            <a:r>
              <a:rPr lang="sl-SI" sz="2000"/>
              <a:t>-</a:t>
            </a:r>
            <a:r>
              <a:rPr lang="sl-SI" sz="2000" b="1"/>
              <a:t> </a:t>
            </a:r>
            <a:r>
              <a:rPr lang="sl-SI" sz="2000"/>
              <a:t>za prikazivanje podataka na poseban način;</a:t>
            </a:r>
            <a:endParaRPr lang="sl-SI" sz="2000" b="1" i="1"/>
          </a:p>
          <a:p>
            <a:pPr marL="609600" indent="-609600" algn="l">
              <a:lnSpc>
                <a:spcPct val="80000"/>
              </a:lnSpc>
            </a:pPr>
            <a:r>
              <a:rPr lang="sl-SI" sz="2000" b="1" i="1"/>
              <a:t>Update Query</a:t>
            </a:r>
            <a:r>
              <a:rPr lang="sl-SI" sz="2000" b="1"/>
              <a:t> </a:t>
            </a:r>
            <a:r>
              <a:rPr lang="sl-SI" sz="2000"/>
              <a:t>-</a:t>
            </a:r>
            <a:r>
              <a:rPr lang="sl-SI" sz="2000" b="1"/>
              <a:t> </a:t>
            </a:r>
            <a:r>
              <a:rPr lang="sl-SI" sz="2000"/>
              <a:t>za ažuriranje podataka; </a:t>
            </a:r>
            <a:endParaRPr lang="sl-SI" sz="2000" b="1" i="1"/>
          </a:p>
          <a:p>
            <a:pPr marL="609600" indent="-609600" algn="l">
              <a:lnSpc>
                <a:spcPct val="80000"/>
              </a:lnSpc>
            </a:pPr>
            <a:r>
              <a:rPr lang="sl-SI" sz="2000" b="1" i="1"/>
              <a:t>Make table   Query</a:t>
            </a:r>
            <a:r>
              <a:rPr lang="sl-SI" sz="2000"/>
              <a:t> - za kreiranje nove tabele i kopiranje skupine zapisa iz </a:t>
            </a:r>
            <a:endParaRPr lang="en-US" sz="2000"/>
          </a:p>
          <a:p>
            <a:pPr marL="609600" indent="-609600" algn="l">
              <a:lnSpc>
                <a:spcPct val="80000"/>
              </a:lnSpc>
            </a:pPr>
            <a:r>
              <a:rPr lang="sl-SI" sz="2000"/>
              <a:t>tekuće tabele u novu tabelu;</a:t>
            </a:r>
            <a:endParaRPr lang="sl-SI" sz="2000" b="1" i="1"/>
          </a:p>
          <a:p>
            <a:pPr marL="609600" indent="-609600" algn="l">
              <a:lnSpc>
                <a:spcPct val="80000"/>
              </a:lnSpc>
            </a:pPr>
            <a:r>
              <a:rPr lang="sl-SI" sz="2000" b="1" i="1"/>
              <a:t>Append Query</a:t>
            </a:r>
            <a:r>
              <a:rPr lang="sl-SI" sz="2000" b="1"/>
              <a:t> </a:t>
            </a:r>
            <a:r>
              <a:rPr lang="sl-SI" sz="2000"/>
              <a:t>-</a:t>
            </a:r>
            <a:r>
              <a:rPr lang="sl-SI" sz="2000" b="1"/>
              <a:t> </a:t>
            </a:r>
            <a:r>
              <a:rPr lang="sl-SI" sz="2000"/>
              <a:t>za dodavanje skupine zapisa iz druge tabele;</a:t>
            </a:r>
            <a:endParaRPr lang="sl-SI" sz="2000" b="1" i="1"/>
          </a:p>
          <a:p>
            <a:pPr marL="609600" indent="-609600" algn="l">
              <a:lnSpc>
                <a:spcPct val="80000"/>
              </a:lnSpc>
            </a:pPr>
            <a:r>
              <a:rPr lang="sl-SI" sz="2000" b="1" i="1"/>
              <a:t>Delete Query</a:t>
            </a:r>
            <a:r>
              <a:rPr lang="sl-SI" sz="2000" b="1"/>
              <a:t> – </a:t>
            </a:r>
            <a:r>
              <a:rPr lang="sl-SI" sz="2000"/>
              <a:t>za brisanje skupine zapisa; ...</a:t>
            </a:r>
            <a:endParaRPr lang="sl-SI" sz="2400"/>
          </a:p>
          <a:p>
            <a:pPr marL="609600" indent="-609600">
              <a:lnSpc>
                <a:spcPct val="80000"/>
              </a:lnSpc>
            </a:pPr>
            <a:endParaRPr lang="en-US" sz="2400" b="1" u="sng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2109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921A1-77AB-4F59-9D4A-7B2AC060FAAC}" type="slidenum">
              <a:rPr lang="en-US"/>
              <a:pPr/>
              <a:t>53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r>
              <a:rPr lang="sl-SI" sz="2800" b="1" i="1" u="sng"/>
              <a:t>Select Query </a:t>
            </a:r>
            <a:r>
              <a:rPr lang="sl-SI" sz="2800" b="1" u="sng"/>
              <a:t>(SELEKT UPIT</a:t>
            </a:r>
            <a:r>
              <a:rPr lang="sl-SI" sz="2800" b="1"/>
              <a:t>)</a:t>
            </a:r>
            <a:endParaRPr lang="en-US" sz="2800" b="1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763000" cy="1828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r-Latn-CS" sz="1800" b="1"/>
              <a:t>Selekt upit</a:t>
            </a:r>
            <a:r>
              <a:rPr lang="sr-Latn-CS" sz="1800"/>
              <a:t> je osnovni</a:t>
            </a:r>
            <a:r>
              <a:rPr lang="en-GB" sz="1800"/>
              <a:t>, </a:t>
            </a:r>
            <a:r>
              <a:rPr lang="sr-Latn-CS" sz="1800"/>
              <a:t>najčešći tip upita </a:t>
            </a:r>
          </a:p>
          <a:p>
            <a:pPr>
              <a:lnSpc>
                <a:spcPct val="80000"/>
              </a:lnSpc>
              <a:buFontTx/>
              <a:buNone/>
            </a:pPr>
            <a:endParaRPr lang="sr-Latn-CS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u="sng"/>
              <a:t>Koristi se</a:t>
            </a:r>
            <a:r>
              <a:rPr lang="sr-Latn-CS" sz="1800"/>
              <a:t> za pronalaženje i izdvajanje podataka iz </a:t>
            </a:r>
            <a:r>
              <a:rPr lang="en-US" sz="1800"/>
              <a:t>j</a:t>
            </a:r>
            <a:r>
              <a:rPr lang="sr-Latn-CS" sz="1800"/>
              <a:t>edne ili više povezanih tabela, </a:t>
            </a:r>
            <a:r>
              <a:rPr lang="sr-Latn-CS" sz="1800" b="1"/>
              <a:t>na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/>
              <a:t>osnovu zadatih</a:t>
            </a:r>
            <a:r>
              <a:rPr lang="en-US" sz="1800" b="1"/>
              <a:t> </a:t>
            </a:r>
            <a:r>
              <a:rPr lang="sr-Latn-CS" sz="1800" b="1"/>
              <a:t>kriterijuma</a:t>
            </a:r>
            <a:r>
              <a:rPr lang="sr-Latn-CS" sz="1800"/>
              <a:t>, i njihovo prikazivanje u formi </a:t>
            </a:r>
            <a:r>
              <a:rPr lang="en-US" sz="1800"/>
              <a:t>d</a:t>
            </a:r>
            <a:r>
              <a:rPr lang="sr-Latn-CS" sz="1800"/>
              <a:t>inamičkog skupa čiji 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sadržaj može pregledati, analizirati i ažurirati.</a:t>
            </a:r>
          </a:p>
          <a:p>
            <a:pPr>
              <a:lnSpc>
                <a:spcPct val="80000"/>
              </a:lnSpc>
              <a:buFontTx/>
              <a:buNone/>
            </a:pPr>
            <a:endParaRPr lang="sr-Latn-CS" sz="10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Select upit je poznat i pod imenom </a:t>
            </a:r>
            <a:r>
              <a:rPr lang="sr-Latn-CS" sz="1800" b="1" i="1"/>
              <a:t>Simple Query</a:t>
            </a:r>
            <a:r>
              <a:rPr lang="sr-Latn-CS" sz="1800" b="1"/>
              <a:t> </a:t>
            </a:r>
            <a:r>
              <a:rPr lang="sr-Latn-CS" sz="1800"/>
              <a:t>(</a:t>
            </a:r>
            <a:r>
              <a:rPr lang="sr-Latn-CS" sz="1800" b="1"/>
              <a:t>običan upit</a:t>
            </a:r>
            <a:r>
              <a:rPr lang="sr-Latn-CS" sz="1800"/>
              <a:t>).</a:t>
            </a:r>
            <a:endParaRPr lang="en-GB" sz="1800"/>
          </a:p>
          <a:p>
            <a:pPr>
              <a:lnSpc>
                <a:spcPct val="80000"/>
              </a:lnSpc>
              <a:buFontTx/>
              <a:buNone/>
            </a:pPr>
            <a:endParaRPr lang="sr-Latn-CS" sz="1800" i="1" u="sng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28600" y="2895600"/>
            <a:ext cx="86868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sng"/>
              <a:t>Total</a:t>
            </a:r>
            <a:r>
              <a:rPr lang="sr-Latn-CS" sz="2400" b="1" u="sng"/>
              <a:t> upit</a:t>
            </a:r>
            <a:r>
              <a:rPr lang="en-US" sz="2400" b="1" u="sng"/>
              <a:t> (ZBIRNI UPIT)</a:t>
            </a:r>
          </a:p>
          <a:p>
            <a:r>
              <a:rPr lang="en-US"/>
              <a:t>Predstavlja posebnu verziju selekt upita za</a:t>
            </a:r>
            <a:r>
              <a:rPr lang="sr-Latn-CS"/>
              <a:t> </a:t>
            </a:r>
            <a:r>
              <a:rPr lang="en-US"/>
              <a:t>izdvajanje podataka, koji </a:t>
            </a:r>
            <a:r>
              <a:rPr lang="sl-SI"/>
              <a:t>omogućava</a:t>
            </a:r>
            <a:r>
              <a:rPr lang="en-US"/>
              <a:t> </a:t>
            </a:r>
            <a:r>
              <a:rPr lang="sl-SI"/>
              <a:t>da </a:t>
            </a:r>
            <a:r>
              <a:rPr lang="en-US"/>
              <a:t>se </a:t>
            </a:r>
            <a:r>
              <a:rPr lang="sl-SI"/>
              <a:t>na temelju postojećih podataka u izvorima izračuna</a:t>
            </a:r>
            <a:r>
              <a:rPr lang="en-US"/>
              <a:t>ju </a:t>
            </a:r>
            <a:r>
              <a:rPr lang="sl-SI"/>
              <a:t>nov</a:t>
            </a:r>
            <a:r>
              <a:rPr lang="en-US"/>
              <a:t>i</a:t>
            </a:r>
            <a:r>
              <a:rPr lang="sl-SI"/>
              <a:t> poda</a:t>
            </a:r>
            <a:r>
              <a:rPr lang="en-US"/>
              <a:t>ci</a:t>
            </a:r>
            <a:r>
              <a:rPr lang="sl-SI"/>
              <a:t>. </a:t>
            </a:r>
            <a:endParaRPr lang="sr-Latn-CS"/>
          </a:p>
          <a:p>
            <a:endParaRPr lang="en-US" sz="1000"/>
          </a:p>
          <a:p>
            <a:r>
              <a:rPr lang="en-US"/>
              <a:t>Po zadavanju ove vrste upita </a:t>
            </a:r>
            <a:r>
              <a:rPr lang="en-US" i="1"/>
              <a:t>Access</a:t>
            </a:r>
            <a:r>
              <a:rPr lang="en-US"/>
              <a:t> u mre</a:t>
            </a:r>
            <a:r>
              <a:rPr lang="sr-Latn-CS"/>
              <a:t>ži za kreiranje upita dodaje novi </a:t>
            </a:r>
            <a:r>
              <a:rPr lang="en-US"/>
              <a:t>red </a:t>
            </a:r>
            <a:r>
              <a:rPr lang="en-US" i="1"/>
              <a:t>Total </a:t>
            </a:r>
            <a:r>
              <a:rPr lang="en-US"/>
              <a:t>(</a:t>
            </a:r>
            <a:r>
              <a:rPr lang="sr-Latn-CS"/>
              <a:t>QBE - </a:t>
            </a:r>
            <a:r>
              <a:rPr lang="en-US" b="1"/>
              <a:t>Query By Example</a:t>
            </a:r>
            <a:r>
              <a:rPr lang="en-US"/>
              <a:t>)</a:t>
            </a:r>
            <a:r>
              <a:rPr lang="sr-Latn-CS"/>
              <a:t> sa padajućom listom funkcija za izračunavanje:</a:t>
            </a:r>
          </a:p>
          <a:p>
            <a:r>
              <a:rPr lang="sr-Latn-CS" b="1"/>
              <a:t>	</a:t>
            </a:r>
            <a:r>
              <a:rPr lang="en-US" b="1" i="1"/>
              <a:t>Sum </a:t>
            </a:r>
            <a:r>
              <a:rPr lang="sr-Latn-CS" b="1" i="1"/>
              <a:t>- </a:t>
            </a:r>
            <a:r>
              <a:rPr lang="en-US"/>
              <a:t>Sabiranje</a:t>
            </a:r>
            <a:endParaRPr lang="sr-Latn-CS"/>
          </a:p>
          <a:p>
            <a:r>
              <a:rPr lang="sr-Latn-CS" b="1"/>
              <a:t>	</a:t>
            </a:r>
            <a:r>
              <a:rPr lang="en-US" b="1" i="1"/>
              <a:t>Avg</a:t>
            </a:r>
            <a:r>
              <a:rPr lang="en-US" b="1"/>
              <a:t> </a:t>
            </a:r>
            <a:r>
              <a:rPr lang="sr-Latn-CS" b="1"/>
              <a:t>- </a:t>
            </a:r>
            <a:r>
              <a:rPr lang="en-US"/>
              <a:t>Aritmetičke sredina </a:t>
            </a:r>
            <a:endParaRPr lang="sr-Latn-CS"/>
          </a:p>
          <a:p>
            <a:r>
              <a:rPr lang="sr-Latn-CS" b="1"/>
              <a:t>	</a:t>
            </a:r>
            <a:r>
              <a:rPr lang="en-US" b="1" i="1"/>
              <a:t>Min</a:t>
            </a:r>
            <a:r>
              <a:rPr lang="en-US" b="1"/>
              <a:t> </a:t>
            </a:r>
            <a:r>
              <a:rPr lang="sr-Latn-CS" b="1"/>
              <a:t>- </a:t>
            </a:r>
            <a:r>
              <a:rPr lang="en-US"/>
              <a:t>Najmanja vrijednost </a:t>
            </a:r>
            <a:endParaRPr lang="sr-Latn-CS"/>
          </a:p>
          <a:p>
            <a:r>
              <a:rPr lang="sr-Latn-CS" b="1"/>
              <a:t>	</a:t>
            </a:r>
            <a:r>
              <a:rPr lang="en-US" b="1" i="1"/>
              <a:t>Max </a:t>
            </a:r>
            <a:r>
              <a:rPr lang="sr-Latn-CS" b="1" i="1"/>
              <a:t>- </a:t>
            </a:r>
            <a:r>
              <a:rPr lang="en-US"/>
              <a:t>Najveća vrijednost </a:t>
            </a:r>
            <a:endParaRPr lang="sr-Latn-CS"/>
          </a:p>
          <a:p>
            <a:r>
              <a:rPr lang="sr-Latn-CS" b="1"/>
              <a:t>	</a:t>
            </a:r>
            <a:r>
              <a:rPr lang="en-US" b="1" i="1"/>
              <a:t>Count</a:t>
            </a:r>
            <a:r>
              <a:rPr lang="en-US" b="1"/>
              <a:t> </a:t>
            </a:r>
            <a:r>
              <a:rPr lang="sr-Latn-CS" b="1"/>
              <a:t>- </a:t>
            </a:r>
            <a:r>
              <a:rPr lang="en-US"/>
              <a:t>Prebrojavanje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B7F97-0059-44DD-B9BE-8B0BB246DA9C}" type="slidenum">
              <a:rPr lang="en-US"/>
              <a:pPr/>
              <a:t>54</a:t>
            </a:fld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686800" cy="1828800"/>
          </a:xfrm>
        </p:spPr>
        <p:txBody>
          <a:bodyPr/>
          <a:lstStyle/>
          <a:p>
            <a:pPr algn="ctr">
              <a:buFontTx/>
              <a:buNone/>
            </a:pPr>
            <a:r>
              <a:rPr lang="sr-Latn-CS" sz="2800" b="1" u="sng"/>
              <a:t>Kreiranje upita u </a:t>
            </a:r>
            <a:r>
              <a:rPr lang="sr-Latn-CS" sz="2800" b="1" i="1" u="sng"/>
              <a:t>Design </a:t>
            </a:r>
            <a:r>
              <a:rPr lang="sr-Latn-CS" sz="2800" b="1" u="sng"/>
              <a:t>prikazu </a:t>
            </a:r>
            <a:endParaRPr lang="sr-Latn-CS" sz="2800"/>
          </a:p>
          <a:p>
            <a:pPr>
              <a:buFontTx/>
              <a:buNone/>
            </a:pPr>
            <a:endParaRPr lang="sr-Latn-CS" sz="1000" b="1"/>
          </a:p>
          <a:p>
            <a:pPr>
              <a:buFontTx/>
              <a:buNone/>
            </a:pPr>
            <a:r>
              <a:rPr lang="sr-Latn-CS" sz="2000" b="1"/>
              <a:t>Iz glavnog prozora </a:t>
            </a:r>
            <a:r>
              <a:rPr lang="sr-Latn-CS" sz="2000" i="1"/>
              <a:t>Database</a:t>
            </a:r>
            <a:r>
              <a:rPr lang="sr-Latn-CS" sz="2000"/>
              <a:t>:</a:t>
            </a:r>
            <a:endParaRPr lang="sr-Latn-CS" sz="2000">
              <a:sym typeface="Symbol" pitchFamily="18" charset="2"/>
            </a:endParaRPr>
          </a:p>
          <a:p>
            <a:pPr>
              <a:buFontTx/>
              <a:buNone/>
            </a:pPr>
            <a:r>
              <a:rPr lang="sr-Latn-CS" sz="1800">
                <a:solidFill>
                  <a:srgbClr val="C0C0C0"/>
                </a:solidFill>
                <a:sym typeface="Symbol" pitchFamily="18" charset="2"/>
              </a:rPr>
              <a:t></a:t>
            </a:r>
            <a:r>
              <a:rPr lang="sr-Latn-CS" sz="1800">
                <a:solidFill>
                  <a:srgbClr val="C0C0C0"/>
                </a:solidFill>
              </a:rPr>
              <a:t>  </a:t>
            </a:r>
            <a:r>
              <a:rPr lang="sr-Latn-CS" sz="2000">
                <a:solidFill>
                  <a:srgbClr val="C0C0C0"/>
                </a:solidFill>
              </a:rPr>
              <a:t>(LTMx1) meni</a:t>
            </a:r>
            <a:r>
              <a:rPr lang="sr-Latn-CS" sz="2000">
                <a:solidFill>
                  <a:srgbClr val="9933FF"/>
                </a:solidFill>
              </a:rPr>
              <a:t> </a:t>
            </a:r>
            <a:r>
              <a:rPr lang="sr-Latn-CS" sz="2000" b="1" i="1">
                <a:solidFill>
                  <a:srgbClr val="FF3300"/>
                </a:solidFill>
              </a:rPr>
              <a:t>Objects</a:t>
            </a:r>
            <a:r>
              <a:rPr lang="sr-Latn-CS" sz="2000">
                <a:solidFill>
                  <a:srgbClr val="FF3300"/>
                </a:solidFill>
              </a:rPr>
              <a:t>  </a:t>
            </a:r>
            <a:r>
              <a:rPr lang="sr-Latn-CS" sz="2000" b="1" i="1">
                <a:solidFill>
                  <a:srgbClr val="FF3300"/>
                </a:solidFill>
              </a:rPr>
              <a:t>Query</a:t>
            </a:r>
            <a:r>
              <a:rPr lang="sr-Latn-CS" sz="2000">
                <a:solidFill>
                  <a:srgbClr val="FF3300"/>
                </a:solidFill>
              </a:rPr>
              <a:t>, </a:t>
            </a:r>
            <a:r>
              <a:rPr lang="sr-Latn-CS" sz="2000" b="1" i="1">
                <a:solidFill>
                  <a:srgbClr val="FF3300"/>
                </a:solidFill>
              </a:rPr>
              <a:t>New</a:t>
            </a:r>
            <a:endParaRPr lang="sr-Latn-CS" sz="2000" b="1">
              <a:sym typeface="Symbol" pitchFamily="18" charset="2"/>
            </a:endParaRPr>
          </a:p>
          <a:p>
            <a:pPr>
              <a:buFont typeface="Symbol" pitchFamily="18" charset="2"/>
              <a:buChar char="Þ"/>
            </a:pPr>
            <a:r>
              <a:rPr lang="sr-Latn-CS" sz="2000"/>
              <a:t>DBOX </a:t>
            </a:r>
            <a:r>
              <a:rPr lang="sr-Latn-CS" sz="2000" b="1" i="1"/>
              <a:t>New Query</a:t>
            </a:r>
            <a:endParaRPr lang="sr-Latn-CS" sz="2800">
              <a:solidFill>
                <a:srgbClr val="9933FF"/>
              </a:solidFill>
            </a:endParaRP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828800"/>
            <a:ext cx="3895725" cy="2438400"/>
          </a:xfrm>
          <a:prstGeom prst="rect">
            <a:avLst/>
          </a:prstGeom>
          <a:noFill/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152400" y="4724400"/>
            <a:ext cx="86868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sr-Latn-CS">
                <a:solidFill>
                  <a:srgbClr val="C0C0C0"/>
                </a:solidFill>
              </a:rPr>
              <a:t>   </a:t>
            </a:r>
            <a:r>
              <a:rPr lang="sr-Latn-CS" sz="2000">
                <a:solidFill>
                  <a:srgbClr val="C0C0C0"/>
                </a:solidFill>
              </a:rPr>
              <a:t>(LTM-1x ) opcija</a:t>
            </a:r>
            <a:r>
              <a:rPr lang="sr-Latn-CS" sz="2000">
                <a:solidFill>
                  <a:srgbClr val="9933FF"/>
                </a:solidFill>
              </a:rPr>
              <a:t> </a:t>
            </a:r>
            <a:r>
              <a:rPr lang="sr-Latn-CS" sz="2000" b="1" i="1">
                <a:solidFill>
                  <a:srgbClr val="FF3300"/>
                </a:solidFill>
              </a:rPr>
              <a:t>Design View</a:t>
            </a:r>
            <a:r>
              <a:rPr lang="sr-Latn-CS" sz="2000">
                <a:solidFill>
                  <a:srgbClr val="FF3300"/>
                </a:solidFill>
              </a:rPr>
              <a:t>,</a:t>
            </a:r>
            <a:r>
              <a:rPr lang="sr-Latn-CS" sz="2000" b="1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sr-Latn-CS" sz="2000">
                <a:solidFill>
                  <a:srgbClr val="FF3300"/>
                </a:solidFill>
              </a:rPr>
              <a:t>OK </a:t>
            </a:r>
          </a:p>
          <a:p>
            <a:endParaRPr lang="sr-Latn-CS" sz="1000" b="1">
              <a:solidFill>
                <a:srgbClr val="FF3300"/>
              </a:solidFill>
              <a:sym typeface="Symbol" pitchFamily="18" charset="2"/>
            </a:endParaRPr>
          </a:p>
          <a:p>
            <a:pPr>
              <a:buFont typeface="Symbol" pitchFamily="18" charset="2"/>
              <a:buChar char="Þ"/>
            </a:pPr>
            <a:r>
              <a:rPr lang="sr-Latn-CS" sz="2000"/>
              <a:t> Prozor </a:t>
            </a:r>
            <a:r>
              <a:rPr lang="sr-Latn-CS" sz="2000" b="1" i="1"/>
              <a:t>Select Query</a:t>
            </a:r>
            <a:r>
              <a:rPr lang="sr-Latn-CS" sz="2000" b="1"/>
              <a:t> za dizajniranje upita </a:t>
            </a:r>
            <a:r>
              <a:rPr lang="sr-Latn-CS" sz="2000"/>
              <a:t>sa DBOX</a:t>
            </a:r>
            <a:r>
              <a:rPr lang="sr-Latn-CS"/>
              <a:t> </a:t>
            </a:r>
            <a:r>
              <a:rPr lang="sr-Latn-CS" b="1" i="1"/>
              <a:t>Show Table.</a:t>
            </a:r>
          </a:p>
          <a:p>
            <a:pPr>
              <a:buFont typeface="Symbol" pitchFamily="18" charset="2"/>
              <a:buNone/>
            </a:pPr>
            <a:endParaRPr lang="sr-Latn-CS" b="1" i="1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18F5-37D8-4EF9-B6F8-B145A4A6842C}" type="slidenum">
              <a:rPr lang="en-US"/>
              <a:pPr/>
              <a:t>55</a:t>
            </a:fld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86200" y="609600"/>
            <a:ext cx="5257800" cy="5068888"/>
          </a:xfrm>
          <a:noFill/>
          <a:ln/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609600"/>
            <a:ext cx="3810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sr-Latn-CS"/>
              <a:t>sastoji od dva dijela: 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sr-Latn-CS"/>
              <a:t> gornjeg aktivnog prozora -</a:t>
            </a:r>
            <a:r>
              <a:rPr lang="en-US" b="1" i="1"/>
              <a:t>Show Table</a:t>
            </a:r>
            <a:r>
              <a:rPr lang="en-US"/>
              <a:t>.</a:t>
            </a:r>
            <a:endParaRPr lang="sr-Latn-CS"/>
          </a:p>
          <a:p>
            <a:pPr marL="342900" indent="-342900" eaLnBrk="1" hangingPunct="1">
              <a:spcBef>
                <a:spcPct val="20000"/>
              </a:spcBef>
            </a:pPr>
            <a:r>
              <a:rPr lang="sr-Latn-CS" b="1"/>
              <a:t>Iz</a:t>
            </a:r>
            <a:r>
              <a:rPr lang="en-US" b="1"/>
              <a:t> </a:t>
            </a:r>
            <a:r>
              <a:rPr lang="en-US" b="1" i="1"/>
              <a:t>Show Table </a:t>
            </a:r>
            <a:r>
              <a:rPr lang="en-US" b="1"/>
              <a:t>se odabira</a:t>
            </a:r>
            <a:r>
              <a:rPr lang="sr-Latn-CS" b="1"/>
              <a:t>ju</a:t>
            </a:r>
            <a:r>
              <a:rPr lang="en-US" b="1"/>
              <a:t> izvor</a:t>
            </a:r>
            <a:r>
              <a:rPr lang="sr-Latn-CS" b="1"/>
              <a:t>i</a:t>
            </a:r>
            <a:r>
              <a:rPr lang="en-US" b="1"/>
              <a:t> </a:t>
            </a:r>
            <a:endParaRPr lang="sr-Latn-CS" b="1"/>
          </a:p>
          <a:p>
            <a:pPr marL="342900" indent="-342900" eaLnBrk="1" hangingPunct="1">
              <a:spcBef>
                <a:spcPct val="20000"/>
              </a:spcBef>
            </a:pPr>
            <a:r>
              <a:rPr lang="en-US" b="1"/>
              <a:t>upita.</a:t>
            </a:r>
            <a:r>
              <a:rPr lang="sr-Latn-CS" b="1"/>
              <a:t> To mogu biti: </a:t>
            </a:r>
            <a:r>
              <a:rPr lang="en-US" b="1"/>
              <a:t>tabel</a:t>
            </a:r>
            <a:r>
              <a:rPr lang="sr-Latn-CS" b="1"/>
              <a:t>a/</a:t>
            </a:r>
            <a:r>
              <a:rPr lang="en-US" b="1"/>
              <a:t>e ili </a:t>
            </a:r>
            <a:endParaRPr lang="sr-Latn-CS" b="1"/>
          </a:p>
          <a:p>
            <a:pPr marL="342900" indent="-342900" eaLnBrk="1" hangingPunct="1">
              <a:spcBef>
                <a:spcPct val="20000"/>
              </a:spcBef>
            </a:pPr>
            <a:r>
              <a:rPr lang="sr-Latn-CS" b="1"/>
              <a:t>već kreirani </a:t>
            </a:r>
            <a:r>
              <a:rPr lang="en-US" b="1"/>
              <a:t>upit</a:t>
            </a:r>
            <a:r>
              <a:rPr lang="sr-Latn-CS" b="1"/>
              <a:t>/</a:t>
            </a:r>
            <a:r>
              <a:rPr lang="en-US" b="1"/>
              <a:t>i.</a:t>
            </a:r>
            <a:endParaRPr lang="fr-FR" b="1"/>
          </a:p>
          <a:p>
            <a:pPr marL="342900" indent="-342900" eaLnBrk="1" hangingPunct="1">
              <a:spcBef>
                <a:spcPct val="20000"/>
              </a:spcBef>
            </a:pPr>
            <a:r>
              <a:rPr lang="fr-FR" b="1"/>
              <a:t>Izvori u </a:t>
            </a:r>
            <a:r>
              <a:rPr lang="fr-FR" b="1" i="1"/>
              <a:t>Show Table </a:t>
            </a:r>
            <a:r>
              <a:rPr lang="fr-FR" b="1"/>
              <a:t>grupisani su </a:t>
            </a:r>
            <a:endParaRPr lang="sr-Latn-CS" b="1"/>
          </a:p>
          <a:p>
            <a:pPr marL="342900" indent="-342900" eaLnBrk="1" hangingPunct="1">
              <a:spcBef>
                <a:spcPct val="20000"/>
              </a:spcBef>
            </a:pPr>
            <a:r>
              <a:rPr lang="sr-Latn-CS" b="1"/>
              <a:t>na tri kartice </a:t>
            </a:r>
            <a:r>
              <a:rPr lang="fr-FR" b="1"/>
              <a:t>: </a:t>
            </a:r>
            <a:endParaRPr lang="fr-FR" b="1" i="1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fr-FR" b="1" i="1"/>
              <a:t>Tables </a:t>
            </a:r>
            <a:r>
              <a:rPr lang="fr-FR" b="1"/>
              <a:t>(popis svih tabela koje postoje u bazi),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fr-FR" b="1"/>
              <a:t>Q</a:t>
            </a:r>
            <a:r>
              <a:rPr lang="fr-FR" b="1" i="1"/>
              <a:t>ueries </a:t>
            </a:r>
            <a:r>
              <a:rPr lang="fr-FR" b="1"/>
              <a:t>(popis svih upita koji postoje u bazi) i</a:t>
            </a:r>
            <a:endParaRPr lang="en-US" b="1" i="1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b="1" i="1"/>
              <a:t>Both </a:t>
            </a:r>
            <a:r>
              <a:rPr lang="en-US" b="1"/>
              <a:t>(popis svih tabela i upita koji postoje u bazi).</a:t>
            </a:r>
            <a:r>
              <a:rPr lang="en-US"/>
              <a:t> </a:t>
            </a:r>
            <a:endParaRPr lang="sr-Latn-CS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sr-Latn-CS" sz="1600"/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sr-Latn-CS"/>
              <a:t>donjeg prozora, koji se aktivira nakon postavljanja izvora iz </a:t>
            </a:r>
            <a:r>
              <a:rPr lang="en-US" b="1" i="1"/>
              <a:t>Show Table</a:t>
            </a: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3505200" y="304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838200" y="127000"/>
            <a:ext cx="7304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2000" u="sng"/>
              <a:t>Prozor </a:t>
            </a:r>
            <a:r>
              <a:rPr lang="sr-Latn-CS" sz="2000" b="1" i="1" u="sng"/>
              <a:t>Select Query</a:t>
            </a:r>
            <a:r>
              <a:rPr lang="sr-Latn-CS" sz="2000" b="1" u="sng"/>
              <a:t> za kreiranje upita </a:t>
            </a:r>
            <a:r>
              <a:rPr lang="sr-Latn-CS" sz="2000" u="sng"/>
              <a:t>sa DBOX </a:t>
            </a:r>
            <a:r>
              <a:rPr lang="sr-Latn-CS" sz="2000" b="1" i="1" u="sng"/>
              <a:t>Show Table</a:t>
            </a:r>
            <a:endParaRPr lang="en-US" sz="2000" b="1" i="1" u="sng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C325-C90D-4E3E-BEC6-054AAA5C07AA}" type="slidenum">
              <a:rPr lang="en-US"/>
              <a:pPr/>
              <a:t>56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"/>
            <a:ext cx="8839200" cy="1600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r-Latn-CS" sz="2000" b="1" u="sng"/>
              <a:t>Postavljanje izvora podataka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600" b="1"/>
              <a:t>I</a:t>
            </a:r>
            <a:r>
              <a:rPr lang="en-US" sz="1600" b="1"/>
              <a:t>zvor se može odabrati iz bilo koje grupe</a:t>
            </a:r>
            <a:r>
              <a:rPr lang="sr-Latn-CS" sz="1600" b="1"/>
              <a:t>, aktiviranjem odgovarajuće kartice</a:t>
            </a:r>
            <a:r>
              <a:rPr lang="en-US" sz="1600" b="1"/>
              <a:t> (</a:t>
            </a:r>
            <a:r>
              <a:rPr lang="sr-Latn-CS" sz="1600" b="1" i="1"/>
              <a:t>Tables,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600" b="1" i="1"/>
              <a:t>Queries, Both</a:t>
            </a:r>
            <a:r>
              <a:rPr lang="sr-Latn-CS" sz="1600" b="1"/>
              <a:t>)</a:t>
            </a:r>
            <a:r>
              <a:rPr lang="sr-Latn-CS" sz="1600" b="1" i="1"/>
              <a:t> </a:t>
            </a:r>
            <a:r>
              <a:rPr lang="en-US" sz="1600" b="1"/>
              <a:t> </a:t>
            </a:r>
            <a:r>
              <a:rPr lang="sr-Latn-CS" sz="1600" b="1"/>
              <a:t> i :</a:t>
            </a:r>
          </a:p>
          <a:p>
            <a:pPr>
              <a:lnSpc>
                <a:spcPct val="80000"/>
              </a:lnSpc>
            </a:pPr>
            <a:r>
              <a:rPr lang="en-US" sz="1600" b="1">
                <a:solidFill>
                  <a:srgbClr val="C0C0C0"/>
                </a:solidFill>
              </a:rPr>
              <a:t>(LTMx1)</a:t>
            </a:r>
            <a:r>
              <a:rPr lang="en-US" sz="1600" b="1"/>
              <a:t> </a:t>
            </a:r>
            <a:r>
              <a:rPr lang="sr-Latn-CS" sz="1600" b="1">
                <a:solidFill>
                  <a:srgbClr val="FF3300"/>
                </a:solidFill>
              </a:rPr>
              <a:t>N</a:t>
            </a:r>
            <a:r>
              <a:rPr lang="en-US" sz="1600" b="1">
                <a:solidFill>
                  <a:srgbClr val="FF3300"/>
                </a:solidFill>
              </a:rPr>
              <a:t>aziv izvora</a:t>
            </a:r>
            <a:r>
              <a:rPr lang="sr-Latn-CS" sz="1600" b="1">
                <a:solidFill>
                  <a:srgbClr val="C0C0C0"/>
                </a:solidFill>
              </a:rPr>
              <a:t>,</a:t>
            </a:r>
            <a:r>
              <a:rPr lang="sr-Latn-CS" sz="1600" b="1">
                <a:solidFill>
                  <a:srgbClr val="9933FF"/>
                </a:solidFill>
              </a:rPr>
              <a:t> </a:t>
            </a:r>
            <a:r>
              <a:rPr lang="en-US" sz="1600" b="1" i="1">
                <a:solidFill>
                  <a:srgbClr val="FF3300"/>
                </a:solidFill>
              </a:rPr>
              <a:t>Add </a:t>
            </a:r>
            <a:r>
              <a:rPr lang="sr-Latn-CS" sz="1600" b="1" i="1">
                <a:solidFill>
                  <a:srgbClr val="9933FF"/>
                </a:solidFill>
              </a:rPr>
              <a:t>  </a:t>
            </a:r>
            <a:r>
              <a:rPr lang="sr-Latn-CS" sz="1600" b="1"/>
              <a:t>ili</a:t>
            </a:r>
            <a:r>
              <a:rPr lang="sr-Latn-CS" sz="1600" b="1" i="1">
                <a:solidFill>
                  <a:srgbClr val="9933FF"/>
                </a:solidFill>
              </a:rPr>
              <a:t>  </a:t>
            </a:r>
            <a:r>
              <a:rPr lang="en-US" sz="1600" b="1">
                <a:solidFill>
                  <a:srgbClr val="C0C0C0"/>
                </a:solidFill>
              </a:rPr>
              <a:t>(LTMx2)</a:t>
            </a:r>
            <a:r>
              <a:rPr lang="en-US" sz="1600" b="1">
                <a:solidFill>
                  <a:srgbClr val="9933FF"/>
                </a:solidFill>
              </a:rPr>
              <a:t> </a:t>
            </a:r>
            <a:r>
              <a:rPr lang="sr-Latn-CS" sz="1600" b="1">
                <a:solidFill>
                  <a:srgbClr val="FF3300"/>
                </a:solidFill>
              </a:rPr>
              <a:t>N</a:t>
            </a:r>
            <a:r>
              <a:rPr lang="en-US" sz="1600" b="1">
                <a:solidFill>
                  <a:srgbClr val="FF3300"/>
                </a:solidFill>
              </a:rPr>
              <a:t>aziv izvora</a:t>
            </a:r>
            <a:endParaRPr lang="sr-Latn-CS" sz="1600" b="1">
              <a:solidFill>
                <a:srgbClr val="9933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600" b="1">
                <a:sym typeface="Symbol" pitchFamily="18" charset="2"/>
              </a:rPr>
              <a:t>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600" b="1"/>
              <a:t>Odabrani izvori se prebacuju u gornje okno prozora za dizajniranje upita</a:t>
            </a:r>
            <a:endParaRPr lang="en-US" sz="1600" b="1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752600"/>
            <a:ext cx="29337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52400" y="5486400"/>
            <a:ext cx="899160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/>
              <a:t>Kada su odabrani svi željeni izvori novog upita, prozor </a:t>
            </a:r>
            <a:r>
              <a:rPr lang="en-US" i="1"/>
              <a:t>Show Table </a:t>
            </a:r>
            <a:r>
              <a:rPr lang="en-US"/>
              <a:t>se zatvara</a:t>
            </a:r>
            <a:r>
              <a:rPr lang="sr-Latn-CS"/>
              <a:t>: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C0C0C0"/>
                </a:solidFill>
              </a:rPr>
              <a:t>(LTMx1)</a:t>
            </a:r>
            <a:r>
              <a:rPr lang="en-US">
                <a:solidFill>
                  <a:srgbClr val="9933FF"/>
                </a:solidFill>
              </a:rPr>
              <a:t> </a:t>
            </a:r>
            <a:r>
              <a:rPr lang="en-US" b="1">
                <a:solidFill>
                  <a:srgbClr val="FF3300"/>
                </a:solidFill>
              </a:rPr>
              <a:t>X</a:t>
            </a:r>
            <a:r>
              <a:rPr lang="en-US" b="1">
                <a:solidFill>
                  <a:srgbClr val="9933FF"/>
                </a:solidFill>
              </a:rPr>
              <a:t> </a:t>
            </a:r>
            <a:r>
              <a:rPr lang="sr-Latn-CS">
                <a:solidFill>
                  <a:srgbClr val="9933FF"/>
                </a:solidFill>
              </a:rPr>
              <a:t> </a:t>
            </a:r>
            <a:r>
              <a:rPr lang="en-US"/>
              <a:t> ili </a:t>
            </a:r>
            <a:r>
              <a:rPr lang="sr-Latn-CS"/>
              <a:t> </a:t>
            </a:r>
            <a:r>
              <a:rPr lang="en-US">
                <a:solidFill>
                  <a:srgbClr val="C0C0C0"/>
                </a:solidFill>
              </a:rPr>
              <a:t>(LTMx1)</a:t>
            </a:r>
            <a:r>
              <a:rPr lang="en-US">
                <a:solidFill>
                  <a:srgbClr val="9933FF"/>
                </a:solidFill>
              </a:rPr>
              <a:t> </a:t>
            </a:r>
            <a:r>
              <a:rPr lang="en-US" b="1" i="1">
                <a:solidFill>
                  <a:srgbClr val="FF3300"/>
                </a:solidFill>
              </a:rPr>
              <a:t>Close</a:t>
            </a:r>
            <a:endParaRPr lang="sr-Latn-CS" b="1" i="1">
              <a:solidFill>
                <a:srgbClr val="FF3300"/>
              </a:solidFill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sr-Latn-CS" b="1">
                <a:sym typeface="Symbol" pitchFamily="18" charset="2"/>
              </a:rPr>
              <a:t>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000" b="1"/>
              <a:t>aktivira se prozor za dizajniranje upita</a:t>
            </a:r>
            <a:r>
              <a:rPr lang="sr-Latn-CS" sz="2000"/>
              <a:t>,</a:t>
            </a:r>
            <a:r>
              <a:rPr lang="sr-Latn-CS"/>
              <a:t> konkretno </a:t>
            </a:r>
            <a:r>
              <a:rPr lang="en-US"/>
              <a:t> </a:t>
            </a:r>
            <a:r>
              <a:rPr lang="en-US" i="1"/>
              <a:t>Query</a:t>
            </a:r>
            <a:r>
              <a:rPr lang="sr-Latn-CS" i="1"/>
              <a:t>2</a:t>
            </a:r>
            <a:r>
              <a:rPr lang="en-US" i="1"/>
              <a:t>:Select Query.</a:t>
            </a:r>
            <a:endParaRPr lang="sr-Latn-CS" i="1"/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76400"/>
            <a:ext cx="5246688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1447800" y="1143000"/>
            <a:ext cx="2133600" cy="2743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3810000" y="1600200"/>
            <a:ext cx="914400" cy="1143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4267200" y="1600200"/>
            <a:ext cx="1676400" cy="1828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A30E-00BA-4B3F-8ABF-D07526BB0CB2}" type="slidenum">
              <a:rPr lang="en-US"/>
              <a:pPr/>
              <a:t>57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5580063" cy="65976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r-Latn-CS" sz="2000" b="1" u="sng"/>
              <a:t>Prozor za dizajniranje</a:t>
            </a:r>
            <a:r>
              <a:rPr lang="sr-Latn-CS" sz="1800" b="1"/>
              <a:t> </a:t>
            </a:r>
            <a:r>
              <a:rPr lang="sr-Latn-CS" sz="1800"/>
              <a:t>(kreiranje, preuređivanje):</a:t>
            </a:r>
            <a:r>
              <a:rPr lang="sr-Latn-CS" sz="1800" b="1"/>
              <a:t>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/>
              <a:t>upita </a:t>
            </a:r>
            <a:r>
              <a:rPr lang="sr-Latn-CS" sz="1800"/>
              <a:t>sastoji se iz dva okna:</a:t>
            </a:r>
            <a:endParaRPr lang="sr-Latn-CS" sz="1800" b="1" u="sng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 u="sng"/>
              <a:t>Gornje okno</a:t>
            </a:r>
            <a:r>
              <a:rPr lang="sr-Latn-CS" sz="1800" b="1"/>
              <a:t> </a:t>
            </a:r>
            <a:r>
              <a:rPr lang="sr-Latn-CS" sz="1800"/>
              <a:t>-</a:t>
            </a:r>
            <a:r>
              <a:rPr lang="sr-Latn-CS" sz="1800" b="1"/>
              <a:t> </a:t>
            </a:r>
            <a:r>
              <a:rPr lang="sr-Latn-CS" sz="1800"/>
              <a:t>za prikazivanje i povezivanje izvora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podataka</a:t>
            </a:r>
            <a:r>
              <a:rPr lang="en-US" sz="1800"/>
              <a:t> </a:t>
            </a:r>
            <a:r>
              <a:rPr lang="sr-Latn-CS" sz="1800"/>
              <a:t>-</a:t>
            </a:r>
            <a:r>
              <a:rPr lang="en-US" sz="1800"/>
              <a:t> </a:t>
            </a:r>
            <a:r>
              <a:rPr lang="sr-Latn-CS" sz="1800"/>
              <a:t>tabela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 b="1" u="sng"/>
              <a:t>Donje okno</a:t>
            </a:r>
            <a:r>
              <a:rPr lang="sr-Latn-CS" sz="2000" b="1"/>
              <a:t> </a:t>
            </a:r>
            <a:r>
              <a:rPr lang="sr-Latn-CS" sz="2000"/>
              <a:t>- </a:t>
            </a:r>
            <a:r>
              <a:rPr lang="sr-Latn-CS" sz="2000" b="1"/>
              <a:t>mreža za sastavljanje upita.</a:t>
            </a:r>
            <a:endParaRPr lang="sr-Latn-CS" sz="160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r-Latn-CS" sz="2000" b="1" i="1"/>
              <a:t>Field</a:t>
            </a:r>
            <a:r>
              <a:rPr lang="sr-Latn-CS" sz="2000" b="1"/>
              <a:t> </a:t>
            </a:r>
            <a:r>
              <a:rPr lang="sr-Latn-CS" sz="2000"/>
              <a:t>- naziv izabranih polja</a:t>
            </a:r>
            <a:endParaRPr lang="sr-Latn-CS" sz="2000" b="1" i="1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r-Latn-CS" sz="2000" b="1" i="1"/>
              <a:t>Table</a:t>
            </a:r>
            <a:r>
              <a:rPr lang="sr-Latn-CS" sz="2000" b="1"/>
              <a:t> </a:t>
            </a:r>
            <a:r>
              <a:rPr lang="sr-Latn-CS" sz="2000"/>
              <a:t>- naziv tabele kojoj pripada polje</a:t>
            </a:r>
            <a:endParaRPr lang="sr-Latn-CS" sz="2000" b="1" i="1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r-Latn-CS" sz="2000" b="1" i="1"/>
              <a:t>Sort</a:t>
            </a:r>
            <a:r>
              <a:rPr lang="sr-Latn-CS" sz="2000" b="1"/>
              <a:t> </a:t>
            </a:r>
            <a:r>
              <a:rPr lang="sr-Latn-CS" sz="2000"/>
              <a:t>- regulisanje akcije sortiranja zapisa, koje se vrši pomoću padajuće liste u pripadnom polju: </a:t>
            </a:r>
            <a:r>
              <a:rPr lang="sr-Latn-CS" sz="2000" i="1"/>
              <a:t>Ascending-</a:t>
            </a:r>
            <a:r>
              <a:rPr lang="sr-Latn-CS" sz="2000"/>
              <a:t> uzlazno, </a:t>
            </a:r>
            <a:r>
              <a:rPr lang="sr-Latn-CS" sz="2000" i="1"/>
              <a:t>Descending</a:t>
            </a:r>
            <a:r>
              <a:rPr lang="sr-Latn-CS" sz="2000"/>
              <a:t>- silazno.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/>
              <a:t>	Sortiranje zapisa u tabeli se može izvesti pomoću više polja, sa prioritetom </a:t>
            </a:r>
            <a:r>
              <a:rPr lang="sr-Latn-CS" sz="2000" b="1"/>
              <a:t>s lijeva u desno</a:t>
            </a:r>
            <a:r>
              <a:rPr lang="sr-Latn-CS" sz="2000"/>
              <a:t>. Često je potrebno izvršiti </a:t>
            </a:r>
            <a:r>
              <a:rPr lang="sr-Latn-CS" sz="2000" b="1"/>
              <a:t>premještanje polja</a:t>
            </a:r>
            <a:r>
              <a:rPr lang="sr-Latn-CS" sz="2000"/>
              <a:t> da bi se postigao željeni redosled sortiranja.</a:t>
            </a:r>
            <a:endParaRPr lang="sr-Latn-CS" sz="2000" b="1" i="1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r-Latn-CS" sz="2000" b="1" i="1"/>
              <a:t>Show - </a:t>
            </a:r>
            <a:r>
              <a:rPr lang="sr-Latn-CS" sz="2000"/>
              <a:t>izbor (čekiranjem) polja koja će biti prikazana (vidljiva)  u  rezultantnoj  tabeli upita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r-Latn-CS" sz="2000" b="1" i="1"/>
              <a:t>Criteria</a:t>
            </a:r>
            <a:r>
              <a:rPr lang="sr-Latn-CS" sz="2000" b="1"/>
              <a:t> </a:t>
            </a:r>
            <a:r>
              <a:rPr lang="sr-Latn-CS" sz="2000"/>
              <a:t>(i </a:t>
            </a:r>
            <a:r>
              <a:rPr lang="sr-Latn-CS" sz="2000" b="1" i="1"/>
              <a:t>or</a:t>
            </a:r>
            <a:r>
              <a:rPr lang="sr-Latn-CS" sz="2000" b="1"/>
              <a:t> </a:t>
            </a:r>
            <a:r>
              <a:rPr lang="sr-Latn-CS" sz="2000"/>
              <a:t>) - redovi za upisivanje </a:t>
            </a:r>
            <a:r>
              <a:rPr lang="sr-Latn-CS" sz="2000" b="1"/>
              <a:t>izraza</a:t>
            </a:r>
            <a:r>
              <a:rPr lang="sr-Latn-CS" sz="2000"/>
              <a:t> kojima se definiše </a:t>
            </a:r>
            <a:r>
              <a:rPr lang="sr-Latn-CS" sz="2000" b="1"/>
              <a:t>kriterijum za obradu podataka</a:t>
            </a:r>
            <a:r>
              <a:rPr lang="sr-Latn-CS" sz="2000"/>
              <a:t>. Kod </a:t>
            </a:r>
            <a:r>
              <a:rPr lang="sr-Latn-CS" sz="2000" b="1" i="1"/>
              <a:t>Select</a:t>
            </a:r>
            <a:r>
              <a:rPr lang="sr-Latn-CS" sz="2000"/>
              <a:t> upita to su kriterijumski izrazi za izdvajanje zapisa iz tabela.</a:t>
            </a:r>
            <a:endParaRPr lang="en-US" sz="2000"/>
          </a:p>
        </p:txBody>
      </p:sp>
      <p:pic>
        <p:nvPicPr>
          <p:cNvPr id="59395" name="Picture 3"/>
          <p:cNvPicPr>
            <a:picLocks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5562600" y="457200"/>
            <a:ext cx="3384550" cy="5832475"/>
          </a:xfrm>
          <a:noFill/>
          <a:ln/>
        </p:spPr>
      </p:pic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1524000" y="914400"/>
            <a:ext cx="4267200" cy="533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1600200" y="1524000"/>
            <a:ext cx="4495800" cy="2743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286D-8BBB-4BB1-838E-0BC72E254562}" type="slidenum">
              <a:rPr lang="en-US"/>
              <a:pPr/>
              <a:t>58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763000" cy="62960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r-Latn-CS" sz="2400" b="1" i="1" u="sng"/>
              <a:t>Criteria</a:t>
            </a:r>
            <a:r>
              <a:rPr lang="sr-Latn-CS" sz="2400"/>
              <a:t> i </a:t>
            </a:r>
            <a:r>
              <a:rPr lang="sr-Latn-CS" sz="2400" b="1" i="1" u="sng"/>
              <a:t>or</a:t>
            </a:r>
            <a:r>
              <a:rPr lang="sr-Latn-CS" sz="24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400"/>
              <a:t>su redovi za postavljanje kriterijuma u mreži upita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400"/>
              <a:t>Za kriterijumske redove (</a:t>
            </a:r>
            <a:r>
              <a:rPr lang="sr-Latn-CS" sz="2400" b="1" i="1"/>
              <a:t>Criteria</a:t>
            </a:r>
            <a:r>
              <a:rPr lang="sr-Latn-CS" sz="2400"/>
              <a:t>  i </a:t>
            </a:r>
            <a:r>
              <a:rPr lang="sr-Latn-CS" sz="2400" b="1" i="1"/>
              <a:t>or</a:t>
            </a:r>
            <a:r>
              <a:rPr lang="sr-Latn-CS" sz="2400" b="1"/>
              <a:t> </a:t>
            </a:r>
            <a:r>
              <a:rPr lang="sr-Latn-CS" sz="2400"/>
              <a:t>-</a:t>
            </a:r>
            <a:r>
              <a:rPr lang="sr-Latn-CS" sz="2400" b="1"/>
              <a:t> </a:t>
            </a:r>
            <a:r>
              <a:rPr lang="sr-Latn-CS" sz="2400"/>
              <a:t>proizvoljan broj redova)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400"/>
              <a:t>važe sljedeća pravila:</a:t>
            </a:r>
          </a:p>
          <a:p>
            <a:pPr>
              <a:lnSpc>
                <a:spcPct val="90000"/>
              </a:lnSpc>
              <a:buFontTx/>
              <a:buNone/>
            </a:pPr>
            <a:endParaRPr lang="sr-Latn-CS" sz="1000"/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400">
                <a:solidFill>
                  <a:srgbClr val="0066FF"/>
                </a:solidFill>
              </a:rPr>
              <a:t>Ukoliko su u redu </a:t>
            </a:r>
            <a:r>
              <a:rPr lang="sr-Latn-CS" sz="2400" b="1" i="1">
                <a:solidFill>
                  <a:srgbClr val="0066FF"/>
                </a:solidFill>
              </a:rPr>
              <a:t>Criteria</a:t>
            </a:r>
            <a:r>
              <a:rPr lang="sr-Latn-CS" sz="2400" b="1">
                <a:solidFill>
                  <a:srgbClr val="0066FF"/>
                </a:solidFill>
              </a:rPr>
              <a:t> </a:t>
            </a:r>
            <a:r>
              <a:rPr lang="sr-Latn-CS" sz="2400">
                <a:solidFill>
                  <a:srgbClr val="0066FF"/>
                </a:solidFill>
              </a:rPr>
              <a:t>postavljeni  kriterijumski izrazi za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400">
                <a:solidFill>
                  <a:srgbClr val="0066FF"/>
                </a:solidFill>
              </a:rPr>
              <a:t>više polja, ti izrazi su međusobno povezani </a:t>
            </a:r>
            <a:r>
              <a:rPr lang="sr-Latn-CS" sz="2400" b="1" u="sng">
                <a:solidFill>
                  <a:srgbClr val="0066FF"/>
                </a:solidFill>
              </a:rPr>
              <a:t>I</a:t>
            </a:r>
            <a:r>
              <a:rPr lang="sr-Latn-CS" sz="2400" b="1">
                <a:solidFill>
                  <a:srgbClr val="0066FF"/>
                </a:solidFill>
              </a:rPr>
              <a:t> </a:t>
            </a:r>
            <a:r>
              <a:rPr lang="sr-Latn-CS" sz="2400">
                <a:solidFill>
                  <a:srgbClr val="0066FF"/>
                </a:solidFill>
              </a:rPr>
              <a:t>(</a:t>
            </a:r>
            <a:r>
              <a:rPr lang="sr-Latn-CS" sz="2400" b="1" i="1">
                <a:solidFill>
                  <a:srgbClr val="0066FF"/>
                </a:solidFill>
              </a:rPr>
              <a:t>And</a:t>
            </a:r>
            <a:r>
              <a:rPr lang="sr-Latn-CS" sz="2400">
                <a:solidFill>
                  <a:srgbClr val="0066FF"/>
                </a:solidFill>
              </a:rPr>
              <a:t>) logičkom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400">
                <a:solidFill>
                  <a:srgbClr val="0066FF"/>
                </a:solidFill>
              </a:rPr>
              <a:t>funkcijom, tj biće izdvojeni samo oni zapisi iz tabela za koje su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400">
                <a:solidFill>
                  <a:srgbClr val="0066FF"/>
                </a:solidFill>
              </a:rPr>
              <a:t>ispunjeni svi zadati kriterijumski izrazi (</a:t>
            </a:r>
            <a:r>
              <a:rPr lang="sr-Latn-CS" sz="2400" b="1">
                <a:solidFill>
                  <a:srgbClr val="0066FF"/>
                </a:solidFill>
              </a:rPr>
              <a:t>I prvi, I drugi ... I svaki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400" b="1">
                <a:solidFill>
                  <a:srgbClr val="0066FF"/>
                </a:solidFill>
              </a:rPr>
              <a:t>kriterijum zadovoljen</a:t>
            </a:r>
            <a:r>
              <a:rPr lang="sr-Latn-CS" sz="2400">
                <a:solidFill>
                  <a:srgbClr val="0066FF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sr-Latn-CS" sz="1000">
              <a:solidFill>
                <a:srgbClr val="0066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400">
                <a:solidFill>
                  <a:srgbClr val="0066FF"/>
                </a:solidFill>
              </a:rPr>
              <a:t>Ako su kriterijumski izrazi zadati za određena polja i u redu </a:t>
            </a:r>
            <a:r>
              <a:rPr lang="sr-Latn-CS" sz="2400" b="1" i="1">
                <a:solidFill>
                  <a:srgbClr val="0066FF"/>
                </a:solidFill>
              </a:rPr>
              <a:t>or</a:t>
            </a:r>
            <a:r>
              <a:rPr lang="sr-Latn-CS" sz="2400" b="1">
                <a:solidFill>
                  <a:srgbClr val="0066FF"/>
                </a:solidFill>
              </a:rPr>
              <a:t>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400">
                <a:solidFill>
                  <a:srgbClr val="0066FF"/>
                </a:solidFill>
              </a:rPr>
              <a:t>onda važi pravilo:  Iz tabela će biti izdvojeni zapisi za koje su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400">
                <a:solidFill>
                  <a:srgbClr val="0066FF"/>
                </a:solidFill>
              </a:rPr>
              <a:t>ispunjeni svi uslovi iz reda </a:t>
            </a:r>
            <a:r>
              <a:rPr lang="sr-Latn-CS" sz="2400" b="1" i="1">
                <a:solidFill>
                  <a:srgbClr val="0066FF"/>
                </a:solidFill>
              </a:rPr>
              <a:t>Criteria</a:t>
            </a:r>
            <a:r>
              <a:rPr lang="sr-Latn-CS" sz="2400">
                <a:solidFill>
                  <a:srgbClr val="0066FF"/>
                </a:solidFill>
              </a:rPr>
              <a:t> </a:t>
            </a:r>
            <a:r>
              <a:rPr lang="sr-Latn-CS" sz="2400" b="1" u="sng">
                <a:solidFill>
                  <a:srgbClr val="0066FF"/>
                </a:solidFill>
              </a:rPr>
              <a:t>ili </a:t>
            </a:r>
            <a:r>
              <a:rPr lang="sr-Latn-CS" sz="2400">
                <a:solidFill>
                  <a:srgbClr val="0066FF"/>
                </a:solidFill>
              </a:rPr>
              <a:t>(</a:t>
            </a:r>
            <a:r>
              <a:rPr lang="sr-Latn-CS" sz="2400" b="1" i="1">
                <a:solidFill>
                  <a:srgbClr val="0066FF"/>
                </a:solidFill>
              </a:rPr>
              <a:t>or</a:t>
            </a:r>
            <a:r>
              <a:rPr lang="sr-Latn-CS" sz="2400">
                <a:solidFill>
                  <a:srgbClr val="0066FF"/>
                </a:solidFill>
              </a:rPr>
              <a:t>) svi uslovi iz reda </a:t>
            </a:r>
            <a:r>
              <a:rPr lang="sr-Latn-CS" sz="2400" b="1" i="1">
                <a:solidFill>
                  <a:srgbClr val="0066FF"/>
                </a:solidFill>
              </a:rPr>
              <a:t>or</a:t>
            </a:r>
            <a:r>
              <a:rPr lang="sr-Latn-CS" sz="240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sr-Latn-CS" sz="1000"/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400">
                <a:solidFill>
                  <a:srgbClr val="0066FF"/>
                </a:solidFill>
              </a:rPr>
              <a:t>Popunjavanjem jednog reda </a:t>
            </a:r>
            <a:r>
              <a:rPr lang="sr-Latn-CS" sz="2400" b="1" i="1">
                <a:solidFill>
                  <a:srgbClr val="0066FF"/>
                </a:solidFill>
              </a:rPr>
              <a:t>or</a:t>
            </a:r>
            <a:r>
              <a:rPr lang="sr-Latn-CS" sz="2400">
                <a:solidFill>
                  <a:srgbClr val="0066FF"/>
                </a:solidFill>
              </a:rPr>
              <a:t>, otvara se </a:t>
            </a:r>
            <a:r>
              <a:rPr lang="sr-Latn-CS" sz="2400" b="1">
                <a:solidFill>
                  <a:srgbClr val="0066FF"/>
                </a:solidFill>
              </a:rPr>
              <a:t>novi red</a:t>
            </a:r>
            <a:r>
              <a:rPr lang="sr-Latn-CS" sz="2400">
                <a:solidFill>
                  <a:srgbClr val="0066FF"/>
                </a:solidFill>
              </a:rPr>
              <a:t>  </a:t>
            </a:r>
            <a:r>
              <a:rPr lang="sr-Latn-CS" sz="2400" b="1" i="1">
                <a:solidFill>
                  <a:srgbClr val="0066FF"/>
                </a:solidFill>
              </a:rPr>
              <a:t>or</a:t>
            </a:r>
            <a:r>
              <a:rPr lang="sr-Latn-CS" sz="2400">
                <a:solidFill>
                  <a:srgbClr val="0066FF"/>
                </a:solidFill>
              </a:rPr>
              <a:t>, i tako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400">
                <a:solidFill>
                  <a:srgbClr val="0066FF"/>
                </a:solidFill>
              </a:rPr>
              <a:t>svaki put</a:t>
            </a:r>
            <a:endParaRPr lang="en-US" sz="2400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9A5B-8B1C-4803-B7CF-BC89B1DF8024}" type="slidenum">
              <a:rPr lang="en-US"/>
              <a:pPr/>
              <a:t>59</a:t>
            </a:fld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12213" cy="4267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r-Latn-CS" sz="2000" b="1" u="sng"/>
              <a:t>POSTAVLJANJE POLJA u red </a:t>
            </a:r>
            <a:r>
              <a:rPr lang="sr-Latn-CS" sz="2000" b="1" i="1" u="sng"/>
              <a:t>Field</a:t>
            </a:r>
            <a:r>
              <a:rPr lang="sr-Latn-CS" sz="2000" b="1" u="sng"/>
              <a:t> mreže upita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>
                <a:sym typeface="Symbol" pitchFamily="18" charset="2"/>
              </a:rPr>
              <a:t>Iz okna sa tabelama, razvuče se “pravougaonik” odabrane tabele da budu vidljiva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>
                <a:sym typeface="Symbol" pitchFamily="18" charset="2"/>
              </a:rPr>
              <a:t>sva potrebna poja, i </a:t>
            </a:r>
          </a:p>
          <a:p>
            <a:pPr>
              <a:lnSpc>
                <a:spcPct val="80000"/>
              </a:lnSpc>
              <a:buFontTx/>
              <a:buNone/>
            </a:pPr>
            <a:endParaRPr lang="sr-Latn-CS" sz="100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fr-FR" sz="1800">
                <a:solidFill>
                  <a:srgbClr val="C0C0C0"/>
                </a:solidFill>
              </a:rPr>
              <a:t>(LTM</a:t>
            </a:r>
            <a:r>
              <a:rPr lang="sr-Latn-CS" sz="1800">
                <a:solidFill>
                  <a:srgbClr val="C0C0C0"/>
                </a:solidFill>
              </a:rPr>
              <a:t>x2</a:t>
            </a:r>
            <a:r>
              <a:rPr lang="fr-FR" sz="1800">
                <a:solidFill>
                  <a:srgbClr val="C0C0C0"/>
                </a:solidFill>
              </a:rPr>
              <a:t>)</a:t>
            </a:r>
            <a:r>
              <a:rPr lang="fr-FR" sz="1800">
                <a:solidFill>
                  <a:srgbClr val="FF99FF"/>
                </a:solidFill>
              </a:rPr>
              <a:t> </a:t>
            </a:r>
            <a:r>
              <a:rPr lang="sr-Latn-CS" sz="1800" b="1">
                <a:solidFill>
                  <a:srgbClr val="FF3300"/>
                </a:solidFill>
              </a:rPr>
              <a:t>Ime </a:t>
            </a:r>
            <a:r>
              <a:rPr lang="fr-FR" sz="1800" b="1">
                <a:solidFill>
                  <a:srgbClr val="FF3300"/>
                </a:solidFill>
              </a:rPr>
              <a:t>polja</a:t>
            </a:r>
            <a:r>
              <a:rPr lang="fr-FR" sz="1800">
                <a:solidFill>
                  <a:srgbClr val="FF99FF"/>
                </a:solidFill>
              </a:rPr>
              <a:t> </a:t>
            </a:r>
            <a:endParaRPr lang="sr-Latn-CS" sz="1800">
              <a:solidFill>
                <a:srgbClr val="FF99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>
                <a:sym typeface="Symbol" pitchFamily="18" charset="2"/>
              </a:rPr>
              <a:t>ili</a:t>
            </a:r>
            <a:endParaRPr lang="fr-FR" sz="180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sr-Latn-CS" sz="1800">
                <a:solidFill>
                  <a:srgbClr val="C0C0C0"/>
                </a:solidFill>
              </a:rPr>
              <a:t>LTM-p</a:t>
            </a:r>
            <a:r>
              <a:rPr lang="fr-FR" sz="1800">
                <a:solidFill>
                  <a:srgbClr val="C0C0C0"/>
                </a:solidFill>
              </a:rPr>
              <a:t>revla</a:t>
            </a:r>
            <a:r>
              <a:rPr lang="sl-SI" sz="1800">
                <a:solidFill>
                  <a:srgbClr val="C0C0C0"/>
                </a:solidFill>
              </a:rPr>
              <a:t>čenje</a:t>
            </a:r>
            <a:r>
              <a:rPr lang="fr-FR" sz="1800">
                <a:solidFill>
                  <a:srgbClr val="FF99FF"/>
                </a:solidFill>
              </a:rPr>
              <a:t> </a:t>
            </a:r>
            <a:r>
              <a:rPr lang="sr-Latn-CS" sz="1800">
                <a:solidFill>
                  <a:srgbClr val="FF3300"/>
                </a:solidFill>
              </a:rPr>
              <a:t>Ime polja</a:t>
            </a:r>
            <a:r>
              <a:rPr lang="sr-Latn-CS" sz="1800">
                <a:solidFill>
                  <a:srgbClr val="FF99FF"/>
                </a:solidFill>
              </a:rPr>
              <a:t> </a:t>
            </a:r>
            <a:r>
              <a:rPr lang="sr-Latn-CS" sz="1800">
                <a:solidFill>
                  <a:srgbClr val="C0C0C0"/>
                </a:solidFill>
              </a:rPr>
              <a:t>u </a:t>
            </a:r>
            <a:r>
              <a:rPr lang="sr-Latn-CS" sz="1800">
                <a:solidFill>
                  <a:srgbClr val="FF3300"/>
                </a:solidFill>
              </a:rPr>
              <a:t>odgovarajuću-praznu</a:t>
            </a:r>
            <a:r>
              <a:rPr lang="fr-FR" sz="1800">
                <a:solidFill>
                  <a:srgbClr val="FF3300"/>
                </a:solidFill>
              </a:rPr>
              <a:t> </a:t>
            </a:r>
            <a:r>
              <a:rPr lang="sr-Latn-CS" sz="1800">
                <a:solidFill>
                  <a:srgbClr val="FF3300"/>
                </a:solidFill>
              </a:rPr>
              <a:t>kolonu</a:t>
            </a:r>
            <a:r>
              <a:rPr lang="fr-FR" sz="1800">
                <a:solidFill>
                  <a:srgbClr val="FF3300"/>
                </a:solidFill>
              </a:rPr>
              <a:t> reda </a:t>
            </a:r>
            <a:r>
              <a:rPr lang="fr-FR" sz="1800" i="1">
                <a:solidFill>
                  <a:srgbClr val="FF3300"/>
                </a:solidFill>
              </a:rPr>
              <a:t>Field</a:t>
            </a:r>
            <a:r>
              <a:rPr lang="fr-FR" sz="1800">
                <a:solidFill>
                  <a:srgbClr val="C0C0C0"/>
                </a:solidFill>
              </a:rPr>
              <a:t> mreže </a:t>
            </a:r>
            <a:r>
              <a:rPr lang="sr-Latn-CS" sz="1800">
                <a:solidFill>
                  <a:srgbClr val="C0C0C0"/>
                </a:solidFill>
              </a:rPr>
              <a:t>u</a:t>
            </a:r>
            <a:r>
              <a:rPr lang="fr-FR" sz="1800">
                <a:solidFill>
                  <a:srgbClr val="C0C0C0"/>
                </a:solidFill>
              </a:rPr>
              <a:t>pita</a:t>
            </a:r>
            <a:endParaRPr lang="sr-Latn-CS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>
                <a:sym typeface="Symbol" pitchFamily="18" charset="2"/>
              </a:rPr>
              <a:t>ili</a:t>
            </a:r>
            <a:endParaRPr lang="fr-FR" sz="180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sr-Latn-CS" sz="1800">
                <a:solidFill>
                  <a:srgbClr val="C0C0C0"/>
                </a:solidFill>
              </a:rPr>
              <a:t>(LTMx1)-p</a:t>
            </a:r>
            <a:r>
              <a:rPr lang="fr-FR" sz="1800">
                <a:solidFill>
                  <a:srgbClr val="C0C0C0"/>
                </a:solidFill>
              </a:rPr>
              <a:t>ozicioniranje u </a:t>
            </a:r>
            <a:r>
              <a:rPr lang="fr-FR" sz="1800">
                <a:solidFill>
                  <a:srgbClr val="FF3300"/>
                </a:solidFill>
              </a:rPr>
              <a:t>željenu</a:t>
            </a:r>
            <a:r>
              <a:rPr lang="sr-Latn-CS" sz="1800">
                <a:solidFill>
                  <a:srgbClr val="FF3300"/>
                </a:solidFill>
              </a:rPr>
              <a:t>-praznu</a:t>
            </a:r>
            <a:r>
              <a:rPr lang="fr-FR" sz="1800">
                <a:solidFill>
                  <a:srgbClr val="FF3300"/>
                </a:solidFill>
              </a:rPr>
              <a:t> kolonu reda </a:t>
            </a:r>
            <a:r>
              <a:rPr lang="fr-FR" sz="1800" i="1">
                <a:solidFill>
                  <a:srgbClr val="FF3300"/>
                </a:solidFill>
              </a:rPr>
              <a:t>Field</a:t>
            </a:r>
            <a:r>
              <a:rPr lang="fr-FR" sz="1800">
                <a:solidFill>
                  <a:srgbClr val="C0C0C0"/>
                </a:solidFill>
              </a:rPr>
              <a:t> mreže upita</a:t>
            </a:r>
            <a:r>
              <a:rPr lang="sr-Latn-CS" sz="1800">
                <a:solidFill>
                  <a:srgbClr val="C0C0C0"/>
                </a:solidFill>
              </a:rPr>
              <a:t>,</a:t>
            </a:r>
            <a:r>
              <a:rPr lang="fr-FR" sz="1800">
                <a:solidFill>
                  <a:srgbClr val="C0C0C0"/>
                </a:solidFill>
              </a:rPr>
              <a:t> </a:t>
            </a:r>
            <a:r>
              <a:rPr lang="sr-Latn-CS" sz="1800">
                <a:solidFill>
                  <a:srgbClr val="C0C0C0"/>
                </a:solidFill>
              </a:rPr>
              <a:t>padajuća lista sa popisom polja tabele (</a:t>
            </a:r>
            <a:r>
              <a:rPr lang="fr-FR" sz="1800">
                <a:solidFill>
                  <a:srgbClr val="C0C0C0"/>
                </a:solidFill>
              </a:rPr>
              <a:t>NazivIzvora.NazivPolja</a:t>
            </a:r>
            <a:r>
              <a:rPr lang="sr-Latn-CS" sz="1800">
                <a:solidFill>
                  <a:srgbClr val="C0C0C0"/>
                </a:solidFill>
              </a:rPr>
              <a:t>)</a:t>
            </a:r>
            <a:r>
              <a:rPr lang="fr-FR" sz="1800">
                <a:solidFill>
                  <a:srgbClr val="FF0000"/>
                </a:solidFill>
              </a:rPr>
              <a:t> </a:t>
            </a:r>
            <a:r>
              <a:rPr lang="fr-FR" sz="1800" b="1" i="1">
                <a:solidFill>
                  <a:srgbClr val="FF3300"/>
                </a:solidFill>
                <a:sym typeface="Symbol" pitchFamily="18" charset="2"/>
              </a:rPr>
              <a:t>▼</a:t>
            </a:r>
            <a:r>
              <a:rPr lang="sr-Latn-CS" sz="1800">
                <a:solidFill>
                  <a:srgbClr val="FF3300"/>
                </a:solidFill>
                <a:sym typeface="Symbol" pitchFamily="18" charset="2"/>
              </a:rPr>
              <a:t>,</a:t>
            </a:r>
            <a:r>
              <a:rPr lang="sr-Latn-CS" sz="1800" b="1" i="1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sr-Latn-CS" sz="1800" b="1">
                <a:solidFill>
                  <a:srgbClr val="FF3300"/>
                </a:solidFill>
                <a:sym typeface="Symbol" pitchFamily="18" charset="2"/>
              </a:rPr>
              <a:t>Ime polja (npr. </a:t>
            </a:r>
            <a:r>
              <a:rPr lang="fr-FR" sz="1800">
                <a:solidFill>
                  <a:srgbClr val="FF0000"/>
                </a:solidFill>
              </a:rPr>
              <a:t> tblStudenti.BrojIndeksa</a:t>
            </a:r>
            <a:r>
              <a:rPr lang="sr-Latn-CS" sz="180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endParaRPr lang="sr-Latn-CS" sz="1000" b="1">
              <a:sym typeface="Symbol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>
                <a:sym typeface="Symbol" pitchFamily="18" charset="2"/>
              </a:rPr>
              <a:t>Procedurom:</a:t>
            </a:r>
            <a:r>
              <a:rPr lang="sr-Latn-CS" sz="1800" b="1">
                <a:sym typeface="Symbol" pitchFamily="18" charset="2"/>
              </a:rPr>
              <a:t> 	</a:t>
            </a:r>
            <a:r>
              <a:rPr lang="fr-FR" sz="1800"/>
              <a:t> </a:t>
            </a:r>
            <a:endParaRPr lang="fr-FR" sz="180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fr-FR" sz="1800">
                <a:solidFill>
                  <a:srgbClr val="C0C0C0"/>
                </a:solidFill>
              </a:rPr>
              <a:t>(LTM</a:t>
            </a:r>
            <a:r>
              <a:rPr lang="sr-Latn-CS" sz="1800">
                <a:solidFill>
                  <a:srgbClr val="C0C0C0"/>
                </a:solidFill>
              </a:rPr>
              <a:t>x</a:t>
            </a:r>
            <a:r>
              <a:rPr lang="fr-FR" sz="1800">
                <a:solidFill>
                  <a:srgbClr val="C0C0C0"/>
                </a:solidFill>
              </a:rPr>
              <a:t>2) na zvezdicu (</a:t>
            </a:r>
            <a:r>
              <a:rPr lang="fr-FR" sz="1800" b="1">
                <a:solidFill>
                  <a:srgbClr val="FF3300"/>
                </a:solidFill>
              </a:rPr>
              <a:t>*</a:t>
            </a:r>
            <a:r>
              <a:rPr lang="fr-FR" sz="1800">
                <a:solidFill>
                  <a:srgbClr val="C0C0C0"/>
                </a:solidFill>
              </a:rPr>
              <a:t>) pri vrhu </a:t>
            </a:r>
            <a:r>
              <a:rPr lang="sr-Latn-CS" sz="1800">
                <a:solidFill>
                  <a:srgbClr val="C0C0C0"/>
                </a:solidFill>
                <a:sym typeface="Symbol" pitchFamily="18" charset="2"/>
              </a:rPr>
              <a:t>“pravougaonik” odabrane t</a:t>
            </a:r>
            <a:r>
              <a:rPr lang="fr-FR" sz="1800">
                <a:solidFill>
                  <a:srgbClr val="C0C0C0"/>
                </a:solidFill>
              </a:rPr>
              <a:t>abele</a:t>
            </a:r>
            <a:r>
              <a:rPr lang="fr-FR" sz="1800"/>
              <a:t>, </a:t>
            </a:r>
            <a:endParaRPr lang="sr-Latn-CS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	</a:t>
            </a:r>
            <a:r>
              <a:rPr lang="fr-FR" sz="1800"/>
              <a:t>grupno se prenose sva polja pripadne tabele u ćelije reda </a:t>
            </a:r>
            <a:r>
              <a:rPr lang="fr-FR" sz="1800" i="1"/>
              <a:t>Field</a:t>
            </a:r>
            <a:r>
              <a:rPr lang="fr-FR" sz="1800"/>
              <a:t> mreže upita. Ovo se izvodi u slučaju da je potrebno da se u rezultantnoj tabeli upita prikažu sva polja predmetne tabele. </a:t>
            </a:r>
            <a:endParaRPr lang="en-US" sz="1800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52400" y="4572000"/>
            <a:ext cx="88392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>
                <a:solidFill>
                  <a:srgbClr val="0066FF"/>
                </a:solidFill>
              </a:rPr>
              <a:t>Postavljanjem određenog broja polja izvora u mrežu upita automatski se popunjavaju red </a:t>
            </a:r>
            <a:r>
              <a:rPr lang="fr-FR" i="1">
                <a:solidFill>
                  <a:srgbClr val="0066FF"/>
                </a:solidFill>
              </a:rPr>
              <a:t>Field </a:t>
            </a:r>
            <a:r>
              <a:rPr lang="fr-FR">
                <a:solidFill>
                  <a:srgbClr val="0066FF"/>
                </a:solidFill>
              </a:rPr>
              <a:t>i red </a:t>
            </a:r>
            <a:r>
              <a:rPr lang="fr-FR" i="1">
                <a:solidFill>
                  <a:srgbClr val="0066FF"/>
                </a:solidFill>
              </a:rPr>
              <a:t>Tabl.</a:t>
            </a:r>
          </a:p>
          <a:p>
            <a:endParaRPr lang="fr-FR" sz="1000">
              <a:solidFill>
                <a:srgbClr val="0066FF"/>
              </a:solidFill>
            </a:endParaRPr>
          </a:p>
          <a:p>
            <a:r>
              <a:rPr lang="fr-FR">
                <a:solidFill>
                  <a:srgbClr val="0066FF"/>
                </a:solidFill>
              </a:rPr>
              <a:t>U redu </a:t>
            </a:r>
            <a:r>
              <a:rPr lang="fr-FR" i="1">
                <a:solidFill>
                  <a:srgbClr val="0066FF"/>
                </a:solidFill>
              </a:rPr>
              <a:t>Field </a:t>
            </a:r>
            <a:r>
              <a:rPr lang="fr-FR">
                <a:solidFill>
                  <a:srgbClr val="0066FF"/>
                </a:solidFill>
              </a:rPr>
              <a:t>nalazi se naziv preuzetog polja, a u redu </a:t>
            </a:r>
            <a:r>
              <a:rPr lang="fr-FR" i="1">
                <a:solidFill>
                  <a:srgbClr val="0066FF"/>
                </a:solidFill>
              </a:rPr>
              <a:t>Table </a:t>
            </a:r>
            <a:r>
              <a:rPr lang="fr-FR">
                <a:solidFill>
                  <a:srgbClr val="0066FF"/>
                </a:solidFill>
              </a:rPr>
              <a:t>naziv izvora iz koje je polje preuzeto. </a:t>
            </a:r>
          </a:p>
          <a:p>
            <a:endParaRPr lang="fr-FR" sz="1000">
              <a:solidFill>
                <a:srgbClr val="0066FF"/>
              </a:solidFill>
            </a:endParaRPr>
          </a:p>
          <a:p>
            <a:r>
              <a:rPr lang="fr-FR">
                <a:solidFill>
                  <a:srgbClr val="0066FF"/>
                </a:solidFill>
              </a:rPr>
              <a:t>Takođe se u polju </a:t>
            </a:r>
            <a:r>
              <a:rPr lang="fr-FR" i="1">
                <a:solidFill>
                  <a:srgbClr val="0066FF"/>
                </a:solidFill>
              </a:rPr>
              <a:t>Show </a:t>
            </a:r>
            <a:r>
              <a:rPr lang="fr-FR">
                <a:solidFill>
                  <a:srgbClr val="0066FF"/>
                </a:solidFill>
              </a:rPr>
              <a:t>u </a:t>
            </a:r>
            <a:r>
              <a:rPr lang="fr-FR" b="1" i="1">
                <a:solidFill>
                  <a:srgbClr val="0066FF"/>
                </a:solidFill>
              </a:rPr>
              <a:t>check box</a:t>
            </a:r>
            <a:r>
              <a:rPr lang="fr-FR">
                <a:solidFill>
                  <a:srgbClr val="0066FF"/>
                </a:solidFill>
              </a:rPr>
              <a:t> upisuje kvačica koja oznanačava da se </a:t>
            </a:r>
            <a:r>
              <a:rPr lang="sr-Latn-CS">
                <a:solidFill>
                  <a:srgbClr val="0066FF"/>
                </a:solidFill>
              </a:rPr>
              <a:t>o</a:t>
            </a:r>
            <a:r>
              <a:rPr lang="fr-FR">
                <a:solidFill>
                  <a:srgbClr val="0066FF"/>
                </a:solidFill>
              </a:rPr>
              <a:t>dređeno polje vidi u svim prikazima 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92976-9630-480B-B7FB-32125BEE5C1B}" type="slidenum">
              <a:rPr lang="en-US"/>
              <a:pPr/>
              <a:t>6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667750" cy="6296025"/>
          </a:xfrm>
        </p:spPr>
        <p:txBody>
          <a:bodyPr/>
          <a:lstStyle/>
          <a:p>
            <a:pPr marL="457200" indent="-457200" algn="ctr">
              <a:lnSpc>
                <a:spcPct val="80000"/>
              </a:lnSpc>
              <a:buFontTx/>
              <a:buNone/>
            </a:pPr>
            <a:r>
              <a:rPr lang="sl-SI" sz="2400" b="1" u="sng"/>
              <a:t>Kreiranje nove </a:t>
            </a:r>
            <a:r>
              <a:rPr lang="sl-SI" sz="2400" b="1" i="1" u="sng"/>
              <a:t>Access</a:t>
            </a:r>
            <a:r>
              <a:rPr lang="sl-SI" sz="2400" b="1" u="sng"/>
              <a:t> DB (aplikacije)</a:t>
            </a:r>
            <a:endParaRPr lang="en-GB" sz="2400" b="1" u="sng"/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sl-SI" sz="1000" b="1"/>
              <a:t> </a:t>
            </a:r>
            <a:endParaRPr lang="sr-Latn-CS" sz="1000" b="1"/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sr-Latn-CS" sz="2000" b="1"/>
              <a:t>1. Kreiranje DB pomoću čarobnjaka (</a:t>
            </a:r>
            <a:r>
              <a:rPr lang="sr-Latn-CS" sz="2000" b="1" i="1"/>
              <a:t>Database Wizard</a:t>
            </a:r>
            <a:r>
              <a:rPr lang="sr-Latn-CS" sz="2000" b="1"/>
              <a:t>), 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sr-Latn-CS" sz="2000" b="1"/>
              <a:t>2. Neposredno-direktno kreiranje (kreiranje od početka) DB.</a:t>
            </a:r>
            <a:endParaRPr lang="en-GB" sz="2000" b="1"/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sr-Latn-CS" sz="1000" b="1" u="sng"/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sr-Latn-CS" sz="2400" b="1" u="sng"/>
              <a:t>Neposredno kreiranje (kreiranje od početka) DB:</a:t>
            </a:r>
            <a:r>
              <a:rPr lang="sr-Latn-CS" sz="2400" b="1"/>
              <a:t> </a:t>
            </a:r>
            <a:endParaRPr lang="en-GB" sz="2400" b="1"/>
          </a:p>
          <a:p>
            <a:pPr marL="457200" indent="-457200">
              <a:lnSpc>
                <a:spcPct val="80000"/>
              </a:lnSpc>
            </a:pPr>
            <a:r>
              <a:rPr lang="sl-SI" sz="2000"/>
              <a:t>Sa </a:t>
            </a:r>
            <a:r>
              <a:rPr lang="sr-Latn-CS" sz="2000" b="1" i="1"/>
              <a:t>Getting Started</a:t>
            </a:r>
            <a:r>
              <a:rPr lang="sr-Latn-CS" sz="2000" i="1"/>
              <a:t> </a:t>
            </a:r>
            <a:r>
              <a:rPr lang="sr-Latn-CS" sz="2000"/>
              <a:t> menija, ispod </a:t>
            </a:r>
            <a:r>
              <a:rPr lang="sr-Latn-CS" sz="2000" b="1" i="1"/>
              <a:t>Open</a:t>
            </a:r>
            <a:r>
              <a:rPr lang="sr-Latn-CS" sz="2000"/>
              <a:t>: </a:t>
            </a:r>
            <a:r>
              <a:rPr lang="sl-SI" sz="2000">
                <a:solidFill>
                  <a:srgbClr val="C0C0C0"/>
                </a:solidFill>
              </a:rPr>
              <a:t>(LTM-1x )</a:t>
            </a:r>
            <a:r>
              <a:rPr lang="sl-SI" sz="2000"/>
              <a:t>  </a:t>
            </a:r>
            <a:endParaRPr lang="en-GB" sz="2000"/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sr-Latn-CS" sz="2000">
                <a:sym typeface="Symbol" pitchFamily="18" charset="2"/>
              </a:rPr>
              <a:t></a:t>
            </a:r>
            <a:r>
              <a:rPr lang="en-US" sz="2000">
                <a:sym typeface="Symbol" pitchFamily="18" charset="2"/>
              </a:rPr>
              <a:t> 	</a:t>
            </a:r>
            <a:r>
              <a:rPr lang="sr-Latn-CS" sz="2000" u="sng"/>
              <a:t>Prozor</a:t>
            </a:r>
            <a:r>
              <a:rPr lang="sr-Latn-CS" sz="2000" i="1" u="sng"/>
              <a:t> </a:t>
            </a:r>
            <a:r>
              <a:rPr lang="sr-Latn-CS" sz="2000" u="sng"/>
              <a:t> </a:t>
            </a:r>
            <a:r>
              <a:rPr lang="sr-Latn-CS" sz="2000" b="1" i="1" u="sng"/>
              <a:t>Microsoft Access</a:t>
            </a:r>
            <a:r>
              <a:rPr lang="sr-Latn-CS" sz="2000" u="sng"/>
              <a:t> sa </a:t>
            </a:r>
            <a:r>
              <a:rPr lang="sr-Latn-CS" sz="2000" b="1" i="1" u="sng"/>
              <a:t>New File</a:t>
            </a:r>
            <a:r>
              <a:rPr lang="sr-Latn-CS" sz="2000"/>
              <a:t> menijem na desnoj strani </a:t>
            </a:r>
            <a:endParaRPr lang="en-US" sz="2000"/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en-US" sz="1200"/>
          </a:p>
          <a:p>
            <a:pPr marL="457200" indent="-457200">
              <a:lnSpc>
                <a:spcPct val="80000"/>
              </a:lnSpc>
            </a:pPr>
            <a:r>
              <a:rPr lang="sr-Latn-CS" sz="2000"/>
              <a:t>Odabiramo, ispod </a:t>
            </a:r>
            <a:r>
              <a:rPr lang="sr-Latn-CS" sz="2000" b="1" i="1" u="sng"/>
              <a:t>New</a:t>
            </a:r>
            <a:r>
              <a:rPr lang="sr-Latn-CS" sz="2000"/>
              <a:t>, opciju: </a:t>
            </a:r>
            <a:r>
              <a:rPr lang="sr-Latn-CS" sz="2000">
                <a:solidFill>
                  <a:srgbClr val="C0C0C0"/>
                </a:solidFill>
              </a:rPr>
              <a:t>(LTM-1x)</a:t>
            </a:r>
            <a:r>
              <a:rPr lang="sr-Latn-CS" sz="2000"/>
              <a:t> </a:t>
            </a:r>
            <a:r>
              <a:rPr lang="sr-Latn-CS" sz="2000" b="1"/>
              <a:t> </a:t>
            </a:r>
            <a:endParaRPr lang="en-GB" sz="2000" b="1"/>
          </a:p>
          <a:p>
            <a:pPr marL="457200" indent="-457200">
              <a:lnSpc>
                <a:spcPct val="80000"/>
              </a:lnSpc>
              <a:buFont typeface="Symbol" pitchFamily="18" charset="2"/>
              <a:buChar char="Þ"/>
            </a:pPr>
            <a:r>
              <a:rPr lang="sr-Latn-CS" sz="2000"/>
              <a:t>DBOX </a:t>
            </a:r>
            <a:r>
              <a:rPr lang="sr-Latn-CS" sz="2000" b="1" i="1" u="sng"/>
              <a:t>File New Database</a:t>
            </a:r>
            <a:r>
              <a:rPr lang="sr-Latn-CS" sz="2000" b="1" i="1"/>
              <a:t> </a:t>
            </a:r>
            <a:r>
              <a:rPr lang="sr-Latn-CS" sz="2000"/>
              <a:t> koji nam omogućava</a:t>
            </a:r>
            <a:r>
              <a:rPr lang="en-US" sz="2000"/>
              <a:t> da</a:t>
            </a:r>
            <a:r>
              <a:rPr lang="en-GB" sz="2000"/>
              <a:t>:</a:t>
            </a:r>
          </a:p>
          <a:p>
            <a:pPr marL="457200" indent="-457200">
              <a:lnSpc>
                <a:spcPct val="80000"/>
              </a:lnSpc>
              <a:buFont typeface="Symbol" pitchFamily="18" charset="2"/>
              <a:buNone/>
            </a:pPr>
            <a:r>
              <a:rPr lang="en-GB" sz="2000"/>
              <a:t>	</a:t>
            </a:r>
            <a:r>
              <a:rPr lang="sr-Latn-CS" sz="2000"/>
              <a:t>izaberemo lokaciju  ili </a:t>
            </a:r>
            <a:r>
              <a:rPr lang="sl-SI" sz="2000"/>
              <a:t>zadržimo predloženu (</a:t>
            </a:r>
            <a:r>
              <a:rPr lang="sr-Latn-CS" sz="2000" b="1" i="1"/>
              <a:t>Save In:</a:t>
            </a:r>
            <a:r>
              <a:rPr lang="sr-Latn-CS" sz="2000"/>
              <a:t>)</a:t>
            </a:r>
            <a:r>
              <a:rPr lang="sl-SI" sz="2000"/>
              <a:t>, </a:t>
            </a:r>
            <a:endParaRPr lang="en-GB" sz="2000"/>
          </a:p>
          <a:p>
            <a:pPr marL="457200" indent="-457200">
              <a:lnSpc>
                <a:spcPct val="80000"/>
              </a:lnSpc>
              <a:buFont typeface="Symbol" pitchFamily="18" charset="2"/>
              <a:buNone/>
            </a:pPr>
            <a:r>
              <a:rPr lang="en-GB" sz="2000"/>
              <a:t>	</a:t>
            </a:r>
            <a:r>
              <a:rPr lang="sr-Latn-CS" sz="2000"/>
              <a:t>damo ime  ili zadržimo predloženo  (</a:t>
            </a:r>
            <a:r>
              <a:rPr lang="sr-Latn-CS" sz="2000" b="1" i="1"/>
              <a:t>File name:</a:t>
            </a:r>
            <a:r>
              <a:rPr lang="sr-Latn-CS" sz="2000"/>
              <a:t>) i </a:t>
            </a:r>
            <a:endParaRPr lang="en-GB" sz="2000"/>
          </a:p>
          <a:p>
            <a:pPr marL="457200" indent="-457200">
              <a:lnSpc>
                <a:spcPct val="80000"/>
              </a:lnSpc>
              <a:buFont typeface="Symbol" pitchFamily="18" charset="2"/>
              <a:buNone/>
            </a:pPr>
            <a:r>
              <a:rPr lang="en-GB" sz="2000"/>
              <a:t>	</a:t>
            </a:r>
            <a:r>
              <a:rPr lang="sr-Latn-CS" sz="2000"/>
              <a:t>postaviti datoteku nove DB (</a:t>
            </a:r>
            <a:r>
              <a:rPr lang="sr-Latn-CS" sz="2000" b="1" i="1"/>
              <a:t>Create</a:t>
            </a:r>
            <a:r>
              <a:rPr lang="sr-Latn-CS" sz="2000"/>
              <a:t>)</a:t>
            </a:r>
            <a:r>
              <a:rPr lang="en-US" sz="2000"/>
              <a:t>.</a:t>
            </a:r>
          </a:p>
          <a:p>
            <a:pPr marL="457200" indent="-457200">
              <a:lnSpc>
                <a:spcPct val="80000"/>
              </a:lnSpc>
              <a:buFont typeface="Symbol" pitchFamily="18" charset="2"/>
              <a:buNone/>
            </a:pPr>
            <a:endParaRPr lang="en-US" sz="2000">
              <a:sym typeface="Symbol" pitchFamily="18" charset="2"/>
            </a:endParaRPr>
          </a:p>
          <a:p>
            <a:pPr marL="457200" indent="-457200">
              <a:lnSpc>
                <a:spcPct val="80000"/>
              </a:lnSpc>
              <a:buFont typeface="Symbol" pitchFamily="18" charset="2"/>
              <a:buNone/>
            </a:pPr>
            <a:r>
              <a:rPr lang="sr-Latn-CS" sz="2000">
                <a:sym typeface="Symbol" pitchFamily="18" charset="2"/>
              </a:rPr>
              <a:t></a:t>
            </a:r>
            <a:r>
              <a:rPr lang="sr-Latn-CS" sz="2000"/>
              <a:t> </a:t>
            </a:r>
            <a:r>
              <a:rPr lang="sr-Latn-CS" sz="2400" b="1" u="sng"/>
              <a:t>Glavni prozor DB - Prozor </a:t>
            </a:r>
            <a:r>
              <a:rPr lang="sr-Latn-CS" sz="2400" b="1" i="1" u="sng"/>
              <a:t>Database</a:t>
            </a:r>
            <a:endParaRPr lang="en-US" sz="2400" b="1" i="1" u="sng"/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en-US" sz="1000" b="1" i="1"/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sr-Latn-CS" sz="1800" b="1"/>
              <a:t>Sve akcije kreiranja, modifikovanja, odnosno sve  komande stručnih lica za </a:t>
            </a:r>
            <a:endParaRPr lang="en-US" sz="1800" b="1"/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sr-Latn-CS" sz="1800" b="1"/>
              <a:t>DB (projektanata, kreatora-dizajnera, administratora) polaze iz prozora</a:t>
            </a:r>
            <a:endParaRPr lang="en-US" sz="1800" b="1"/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US" sz="1800" b="1" i="1"/>
              <a:t>Database.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sr-Latn-CS" sz="1800" b="1" i="1"/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sr-Latn-CS" sz="1800" b="1"/>
              <a:t>Prozor </a:t>
            </a:r>
            <a:r>
              <a:rPr lang="sr-Latn-CS" sz="1800" b="1" i="1"/>
              <a:t>Database </a:t>
            </a:r>
            <a:r>
              <a:rPr lang="sr-Latn-CS" sz="1800" b="1"/>
              <a:t>je upravljačko mjesto DB</a:t>
            </a:r>
            <a:r>
              <a:rPr lang="en-US" sz="1800" b="1"/>
              <a:t>.</a:t>
            </a:r>
            <a:endParaRPr lang="en-US" sz="180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1981200"/>
            <a:ext cx="16557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7432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7A9F-0EB6-40B0-8A68-14719593A3FE}" type="slidenum">
              <a:rPr lang="en-US"/>
              <a:pPr/>
              <a:t>60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812213" cy="5943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r-FR" sz="2400" b="1" u="sng"/>
              <a:t>Sortiranje podataka u upitima </a:t>
            </a:r>
            <a:endParaRPr lang="sr-Latn-CS" sz="2400" b="1" u="sng"/>
          </a:p>
          <a:p>
            <a:pPr>
              <a:lnSpc>
                <a:spcPct val="90000"/>
              </a:lnSpc>
              <a:buFontTx/>
              <a:buNone/>
            </a:pPr>
            <a:endParaRPr lang="fr-FR" sz="90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000"/>
              <a:t>Funkcija sortiranja podataka može se primjenjivati na jednostavnim i složenim upitima. </a:t>
            </a:r>
            <a:endParaRPr lang="sr-Latn-CS" sz="200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fr-FR" sz="90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000"/>
              <a:t>Funkcija sortiranja u upitu uključuje se za svako pojedinačno polje upita u redu </a:t>
            </a:r>
            <a:r>
              <a:rPr lang="fr-FR" sz="2000" b="1" i="1"/>
              <a:t>Sort</a:t>
            </a:r>
            <a:r>
              <a:rPr lang="fr-FR" sz="2000"/>
              <a:t>. </a:t>
            </a:r>
            <a:endParaRPr lang="sr-Latn-CS" sz="2000"/>
          </a:p>
          <a:p>
            <a:pPr>
              <a:lnSpc>
                <a:spcPct val="90000"/>
              </a:lnSpc>
            </a:pPr>
            <a:endParaRPr lang="en-US" sz="9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Pozicioniranjem u redu </a:t>
            </a:r>
            <a:r>
              <a:rPr lang="en-US" sz="2000" b="1" i="1"/>
              <a:t>Sort </a:t>
            </a:r>
            <a:r>
              <a:rPr lang="en-US" sz="2000"/>
              <a:t>u bilo koje polje, s desne </a:t>
            </a:r>
            <a:r>
              <a:rPr lang="sr-Latn-CS" sz="2000"/>
              <a:t>s</a:t>
            </a:r>
            <a:r>
              <a:rPr lang="en-US" sz="2000"/>
              <a:t>trane</a:t>
            </a:r>
            <a:r>
              <a:rPr lang="sr-Latn-CS" sz="2000"/>
              <a:t> ć</a:t>
            </a:r>
            <a:r>
              <a:rPr lang="en-US" sz="2000"/>
              <a:t>elije pojavljuje</a:t>
            </a:r>
            <a:endParaRPr lang="sr-Latn-CS" sz="20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se strelica prema dolje kojom se otvara meni s</a:t>
            </a:r>
            <a:r>
              <a:rPr lang="sr-Latn-CS" sz="2000"/>
              <a:t> </a:t>
            </a:r>
            <a:r>
              <a:rPr lang="en-US" sz="2000"/>
              <a:t>ponuđenim vrstama </a:t>
            </a:r>
            <a:endParaRPr lang="sr-Latn-CS" sz="2000"/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000"/>
              <a:t>s</a:t>
            </a:r>
            <a:r>
              <a:rPr lang="en-US" sz="2000"/>
              <a:t>ortiranja: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000" i="1"/>
              <a:t>	</a:t>
            </a:r>
            <a:r>
              <a:rPr lang="en-US" sz="2000" i="1"/>
              <a:t>Ascending </a:t>
            </a:r>
            <a:r>
              <a:rPr lang="sr-Latn-CS" sz="2000"/>
              <a:t>-</a:t>
            </a:r>
            <a:r>
              <a:rPr lang="en-US" sz="2000"/>
              <a:t> uzlazni poredak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000" i="1"/>
              <a:t>	</a:t>
            </a:r>
            <a:r>
              <a:rPr lang="en-US" sz="2000" i="1"/>
              <a:t>Descending </a:t>
            </a:r>
            <a:r>
              <a:rPr lang="sr-Latn-CS" sz="2000"/>
              <a:t>-</a:t>
            </a:r>
            <a:r>
              <a:rPr lang="en-US" sz="2000"/>
              <a:t> silazni poredak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000" i="1"/>
              <a:t>	</a:t>
            </a:r>
            <a:r>
              <a:rPr lang="en-US" sz="2000" i="1"/>
              <a:t>Not sorted </a:t>
            </a:r>
            <a:r>
              <a:rPr lang="en-US" sz="2000"/>
              <a:t>- nema sortiranja. </a:t>
            </a:r>
            <a:endParaRPr lang="sr-Latn-CS" sz="2000"/>
          </a:p>
          <a:p>
            <a:pPr>
              <a:lnSpc>
                <a:spcPct val="90000"/>
              </a:lnSpc>
              <a:buFontTx/>
              <a:buNone/>
            </a:pPr>
            <a:endParaRPr lang="fr-FR" sz="200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000"/>
              <a:t>Sortiranje se može primijeniti na svim vrstama podataka. </a:t>
            </a:r>
            <a:endParaRPr lang="sr-Latn-CS" sz="2000"/>
          </a:p>
          <a:p>
            <a:pPr>
              <a:lnSpc>
                <a:spcPct val="90000"/>
              </a:lnSpc>
            </a:pPr>
            <a:endParaRPr lang="en-US" sz="1000" b="1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b="1"/>
              <a:t>Kod sortiranja </a:t>
            </a:r>
            <a:r>
              <a:rPr lang="en-US" sz="2000" b="1" i="1"/>
              <a:t>Access </a:t>
            </a:r>
            <a:r>
              <a:rPr lang="en-US" sz="2000" b="1"/>
              <a:t>najprije uvažava sortiranje prvog polja, </a:t>
            </a:r>
            <a:r>
              <a:rPr lang="sr-Latn-CS" sz="2000" b="1"/>
              <a:t>n</a:t>
            </a:r>
            <a:r>
              <a:rPr lang="en-US" sz="2000" b="1"/>
              <a:t>akon toga radi kombinaciju s sortiranjem </a:t>
            </a:r>
            <a:r>
              <a:rPr lang="sr-Latn-CS" sz="2000" b="1"/>
              <a:t>s</a:t>
            </a:r>
            <a:r>
              <a:rPr lang="en-US" sz="2000" b="1"/>
              <a:t>lijedećeg polja itd.</a:t>
            </a:r>
            <a:r>
              <a:rPr lang="en-US" sz="2000"/>
              <a:t>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C3F1-4218-499C-BCD3-2BE33BFA33C9}" type="slidenum">
              <a:rPr lang="en-US"/>
              <a:pPr/>
              <a:t>61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l-SI" sz="1800" b="1" u="sng"/>
              <a:t>Kombinovanje podataka: Primjer složenog upita koji ima vi</a:t>
            </a:r>
            <a:r>
              <a:rPr lang="sr-Latn-CS" sz="1800" b="1" u="sng"/>
              <a:t>še</a:t>
            </a:r>
            <a:r>
              <a:rPr lang="sl-SI" sz="1800" b="1" u="sng"/>
              <a:t> izvora: </a:t>
            </a:r>
            <a:r>
              <a:rPr lang="sl-SI" sz="1800"/>
              <a:t> </a:t>
            </a:r>
            <a:r>
              <a:rPr lang="sr-Latn-CS" sz="1800"/>
              <a:t>Formirati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selekt upit za Izdvajanje  podataka o položenim  ispitima za studente SPR. Upit treba da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sadrži sljedeće podatke: Broj indeksa, Ime,  Prezime; Naziv predmeta, Semestar;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Ocjena, Datum polaganja</a:t>
            </a:r>
            <a:r>
              <a:rPr lang="en-US" sz="1800"/>
              <a:t>;</a:t>
            </a:r>
            <a:r>
              <a:rPr lang="sr-Latn-CS" sz="1800"/>
              <a:t> Nastavnik.</a:t>
            </a:r>
            <a:endParaRPr lang="en-US" sz="180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19200"/>
            <a:ext cx="889317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4876800"/>
            <a:ext cx="89646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sr-Latn-CS" sz="1600" b="1"/>
              <a:t>Traženi podaci se nalaze u tabelama: tblStudenti (BrojIndeksa, Ime, Prezime), tblPredmeti (NazivPredmeta, Semestar), tblOcjene</a:t>
            </a:r>
            <a:r>
              <a:rPr lang="en-US" sz="1600" b="1"/>
              <a:t> (Ocjena, DatumPolaganja*</a:t>
            </a:r>
            <a:r>
              <a:rPr lang="sr-Latn-CS" sz="1600" b="1"/>
              <a:t>  i tblNastavnici (Nastavnik).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sr-Latn-CS" sz="1600" b="1"/>
              <a:t>Tabele OBAVEZNO moraju biti povezani.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sr-Latn-CS" sz="1600" b="1"/>
              <a:t>Ako su tabele već povezane u </a:t>
            </a:r>
            <a:r>
              <a:rPr lang="sr-Latn-CS" sz="1600" b="1" i="1"/>
              <a:t>Relationshipsep</a:t>
            </a:r>
            <a:r>
              <a:rPr lang="sr-Latn-CS" sz="1600" b="1"/>
              <a:t>, ta veza se prenosi u prozor upita. Tabele možemo povezati i u prozoru upita, istom procedurom kao u prozoru </a:t>
            </a:r>
            <a:r>
              <a:rPr lang="sr-Latn-CS" sz="1600" b="1" i="1"/>
              <a:t>Relationships</a:t>
            </a:r>
            <a:r>
              <a:rPr lang="sr-Latn-CS" sz="1600" b="1"/>
              <a:t>. Takođe se mogu vršiti promjene i brisanja veza.</a:t>
            </a:r>
            <a:r>
              <a:rPr lang="en-US" sz="1600" b="1"/>
              <a:t>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7277-7C95-45AB-80C0-4F467B80801D}" type="slidenum">
              <a:rPr lang="en-US"/>
              <a:pPr/>
              <a:t>62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812213" cy="63357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l-SI" sz="2400" b="1" u="sng"/>
              <a:t>Selekcija (izdvajanje) podataka u upitima, </a:t>
            </a:r>
            <a:endParaRPr lang="en-US" sz="2400" b="1" u="sng"/>
          </a:p>
          <a:p>
            <a:pPr>
              <a:lnSpc>
                <a:spcPct val="80000"/>
              </a:lnSpc>
              <a:buFontTx/>
              <a:buNone/>
            </a:pPr>
            <a:r>
              <a:rPr lang="sl-SI" sz="2000" b="1"/>
              <a:t>vrši se na osnovu uslova koji</a:t>
            </a:r>
            <a:r>
              <a:rPr lang="en-US" sz="2000" b="1"/>
              <a:t> s</a:t>
            </a:r>
            <a:r>
              <a:rPr lang="sl-SI" sz="2000" b="1"/>
              <a:t>e</a:t>
            </a:r>
            <a:r>
              <a:rPr lang="en-US" sz="2000" b="1"/>
              <a:t> </a:t>
            </a:r>
            <a:r>
              <a:rPr lang="sl-SI" sz="2000" b="1"/>
              <a:t>definišu izrazima i </a:t>
            </a:r>
            <a:r>
              <a:rPr lang="en-US" sz="2000" b="1"/>
              <a:t>p</a:t>
            </a:r>
            <a:r>
              <a:rPr lang="sl-SI" sz="2000" b="1"/>
              <a:t>ostavljaju u red</a:t>
            </a:r>
            <a:endParaRPr lang="en-US" sz="2000" b="1"/>
          </a:p>
          <a:p>
            <a:pPr>
              <a:lnSpc>
                <a:spcPct val="80000"/>
              </a:lnSpc>
              <a:buFontTx/>
              <a:buNone/>
            </a:pPr>
            <a:r>
              <a:rPr lang="sl-SI" sz="2000" b="1" i="1"/>
              <a:t>Criteria upita</a:t>
            </a:r>
            <a:r>
              <a:rPr lang="sl-SI" sz="2000" b="1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sl-SI" sz="10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 u="sng"/>
              <a:t>Znaci i operatori koji se koriste</a:t>
            </a:r>
            <a:r>
              <a:rPr lang="en-US" sz="1800" b="1" u="sng"/>
              <a:t> u izrazima za kriterijume</a:t>
            </a:r>
            <a:r>
              <a:rPr lang="sr-Latn-CS" sz="1800" b="1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i="1"/>
              <a:t>	And</a:t>
            </a:r>
            <a:r>
              <a:rPr lang="en-US" sz="1800"/>
              <a:t> </a:t>
            </a:r>
            <a:r>
              <a:rPr lang="sr-Latn-CS" sz="1800"/>
              <a:t>		</a:t>
            </a:r>
            <a:r>
              <a:rPr lang="en-US" sz="1800" b="1"/>
              <a:t>i</a:t>
            </a:r>
            <a:endParaRPr lang="sr-Latn-CS" sz="18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i="1"/>
              <a:t>	Or</a:t>
            </a:r>
            <a:r>
              <a:rPr lang="en-US" sz="1800"/>
              <a:t> </a:t>
            </a:r>
            <a:r>
              <a:rPr lang="sr-Latn-CS" sz="1800"/>
              <a:t>		</a:t>
            </a:r>
            <a:r>
              <a:rPr lang="en-US" sz="1800" b="1"/>
              <a:t>ili</a:t>
            </a:r>
            <a:endParaRPr lang="sr-Latn-CS" sz="18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/>
              <a:t>	</a:t>
            </a:r>
            <a:r>
              <a:rPr lang="sr-Latn-CS" sz="1800"/>
              <a:t>* 		</a:t>
            </a:r>
            <a:r>
              <a:rPr lang="fr-FR" sz="1800"/>
              <a:t>označava sve </a:t>
            </a:r>
            <a:r>
              <a:rPr lang="sr-Latn-CS" sz="1800"/>
              <a:t>cifre</a:t>
            </a:r>
            <a:r>
              <a:rPr lang="fr-FR" sz="1800"/>
              <a:t> </a:t>
            </a:r>
            <a:r>
              <a:rPr lang="sr-Latn-CS" sz="1800"/>
              <a:t>(i uopšte znake) </a:t>
            </a:r>
            <a:r>
              <a:rPr lang="fr-FR" sz="1800"/>
              <a:t>koj</a:t>
            </a:r>
            <a:r>
              <a:rPr lang="sr-Latn-CS" sz="1800"/>
              <a:t>e</a:t>
            </a:r>
            <a:r>
              <a:rPr lang="fr-FR" sz="1800"/>
              <a:t> su nepoznat</a:t>
            </a:r>
            <a:r>
              <a:rPr lang="sr-Latn-CS" sz="1800"/>
              <a:t>e</a:t>
            </a:r>
            <a:r>
              <a:rPr lang="fr-FR" sz="1800"/>
              <a:t>, od</a:t>
            </a:r>
            <a:r>
              <a:rPr lang="sr-Latn-CS" sz="1800"/>
              <a:t> m</a:t>
            </a:r>
            <a:r>
              <a:rPr lang="fr-FR" sz="1800"/>
              <a:t>jesta</a:t>
            </a:r>
            <a:r>
              <a:rPr lang="sr-Latn-CS" sz="1800"/>
              <a:t> </a:t>
            </a:r>
            <a:r>
              <a:rPr lang="fr-FR" sz="1800"/>
              <a:t> </a:t>
            </a:r>
            <a:r>
              <a:rPr lang="sr-Latn-CS" sz="1800"/>
              <a:t>		</a:t>
            </a:r>
            <a:r>
              <a:rPr lang="fr-FR" sz="1800"/>
              <a:t>gdje je postavljena</a:t>
            </a:r>
            <a:endParaRPr lang="sr-Latn-CS" sz="18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/>
              <a:t>	</a:t>
            </a:r>
            <a:r>
              <a:rPr lang="sr-Latn-CS" sz="1800"/>
              <a:t>&gt; 		veće od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/>
              <a:t>	</a:t>
            </a:r>
            <a:r>
              <a:rPr lang="sr-Latn-CS" sz="1800"/>
              <a:t>&lt;		manje od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/>
              <a:t>	</a:t>
            </a:r>
            <a:r>
              <a:rPr lang="sr-Latn-CS" sz="1800"/>
              <a:t>&gt;&lt;		različito od 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/>
              <a:t>	</a:t>
            </a:r>
            <a:r>
              <a:rPr lang="sr-Latn-CS" sz="1800"/>
              <a:t>&gt;=		veće i jednako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/>
              <a:t>	</a:t>
            </a:r>
            <a:r>
              <a:rPr lang="sr-Latn-CS" sz="1800"/>
              <a:t>&lt;=		manje i jednako</a:t>
            </a:r>
            <a:endParaRPr lang="en-US" sz="18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/>
              <a:t>	-	</a:t>
            </a:r>
            <a:r>
              <a:rPr lang="sr-Latn-CS" sz="1800"/>
              <a:t>	</a:t>
            </a:r>
            <a:r>
              <a:rPr lang="en-US" sz="1800"/>
              <a:t>minus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/>
              <a:t>	+	</a:t>
            </a:r>
            <a:r>
              <a:rPr lang="sr-Latn-CS" sz="1800"/>
              <a:t>	</a:t>
            </a:r>
            <a:r>
              <a:rPr lang="en-US" sz="1800"/>
              <a:t>plus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/>
              <a:t>	</a:t>
            </a:r>
            <a:r>
              <a:rPr lang="en-US" sz="1800" b="1" i="1"/>
              <a:t>Between	</a:t>
            </a:r>
            <a:r>
              <a:rPr lang="en-US" sz="1800"/>
              <a:t>izme</a:t>
            </a:r>
            <a:r>
              <a:rPr lang="sr-Latn-CS" sz="1800"/>
              <a:t>đu, </a:t>
            </a:r>
            <a:r>
              <a:rPr lang="sr-Latn-CS" sz="1800">
                <a:solidFill>
                  <a:srgbClr val="FF3300"/>
                </a:solidFill>
              </a:rPr>
              <a:t>npr. </a:t>
            </a:r>
            <a:r>
              <a:rPr lang="sr-Latn-CS" sz="1800" b="1">
                <a:solidFill>
                  <a:srgbClr val="FF3300"/>
                </a:solidFill>
              </a:rPr>
              <a:t>Between #1.1.2010# And #1.1.2011#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000" b="1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rgbClr val="FF3300"/>
                </a:solidFill>
              </a:rPr>
              <a:t>		</a:t>
            </a:r>
            <a:r>
              <a:rPr lang="sr-Latn-CS" sz="1800">
                <a:solidFill>
                  <a:srgbClr val="FF3300"/>
                </a:solidFill>
              </a:rPr>
              <a:t>	</a:t>
            </a:r>
            <a:r>
              <a:rPr lang="en-US" sz="1800">
                <a:solidFill>
                  <a:srgbClr val="0066FF"/>
                </a:solidFill>
              </a:rPr>
              <a:t>U izrazima datum se stavlja izmedju dva znaka #</a:t>
            </a:r>
            <a:endParaRPr lang="sr-Latn-CS" sz="1800">
              <a:solidFill>
                <a:srgbClr val="0066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>
                <a:solidFill>
                  <a:srgbClr val="FF3300"/>
                </a:solidFill>
              </a:rPr>
              <a:t>	</a:t>
            </a:r>
            <a:r>
              <a:rPr lang="sr-Latn-CS" sz="1800" b="1" i="1"/>
              <a:t>Like</a:t>
            </a:r>
            <a:r>
              <a:rPr lang="sr-Latn-CS" sz="1800" b="1"/>
              <a:t>		</a:t>
            </a:r>
            <a:r>
              <a:rPr lang="sr-Latn-CS" sz="1800"/>
              <a:t>slično (kao),</a:t>
            </a:r>
            <a:r>
              <a:rPr lang="sr-Latn-CS" sz="1800" b="1"/>
              <a:t>  </a:t>
            </a:r>
            <a:r>
              <a:rPr lang="sr-Latn-CS" sz="1800">
                <a:solidFill>
                  <a:srgbClr val="FF3300"/>
                </a:solidFill>
              </a:rPr>
              <a:t>npr.</a:t>
            </a:r>
            <a:r>
              <a:rPr lang="sr-Latn-CS" sz="1800" b="1">
                <a:solidFill>
                  <a:srgbClr val="FF3300"/>
                </a:solidFill>
              </a:rPr>
              <a:t> Like “2*”, Like “*/2001”, Like “*2001”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 i="1"/>
              <a:t>	Is Null</a:t>
            </a:r>
            <a:r>
              <a:rPr lang="sr-Latn-CS" sz="1800" b="1"/>
              <a:t>	</a:t>
            </a:r>
            <a:r>
              <a:rPr lang="sr-Latn-CS" sz="1800"/>
              <a:t>prazno polje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/>
              <a:t>	</a:t>
            </a:r>
            <a:r>
              <a:rPr lang="sr-Latn-CS" sz="1800" b="1" i="1"/>
              <a:t>Is Not Null</a:t>
            </a:r>
            <a:r>
              <a:rPr lang="sr-Latn-CS" sz="1800" b="1"/>
              <a:t>	</a:t>
            </a:r>
            <a:r>
              <a:rPr lang="sr-Latn-CS" sz="1800"/>
              <a:t>popunjeno polje</a:t>
            </a:r>
            <a:endParaRPr lang="en-US" sz="1800" i="1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...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B70A-3038-4B6A-A7FF-71C10453778C}" type="slidenum">
              <a:rPr lang="en-US"/>
              <a:pPr/>
              <a:t>63</a:t>
            </a:fld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534400" cy="62484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400" b="1" u="sng"/>
              <a:t>Postavljanje uslova u numerička polja</a:t>
            </a:r>
            <a:r>
              <a:rPr lang="en-US" sz="2400"/>
              <a:t>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/>
              <a:t>	(</a:t>
            </a:r>
            <a:r>
              <a:rPr lang="en-US" sz="2400" b="1" i="1"/>
              <a:t>Number, AutoNumber</a:t>
            </a:r>
            <a:r>
              <a:rPr lang="en-US" sz="2400"/>
              <a:t>)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sr-Latn-CS" sz="14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1800"/>
              <a:t>Ako se </a:t>
            </a:r>
            <a:r>
              <a:rPr lang="en-US" sz="1800" b="1"/>
              <a:t>zna</a:t>
            </a:r>
            <a:r>
              <a:rPr lang="sr-Latn-CS" sz="1800" b="1"/>
              <a:t>ju sve cifre </a:t>
            </a:r>
            <a:r>
              <a:rPr lang="en-US" sz="1800" b="1"/>
              <a:t>broj</a:t>
            </a:r>
            <a:r>
              <a:rPr lang="sr-Latn-CS" sz="1800" b="1"/>
              <a:t>a</a:t>
            </a:r>
            <a:r>
              <a:rPr lang="en-US" sz="1800"/>
              <a:t> koji se traži u određenom polju</a:t>
            </a:r>
            <a:r>
              <a:rPr lang="sr-Latn-CS" sz="1800"/>
              <a:t>, taj broj se </a:t>
            </a:r>
            <a:r>
              <a:rPr lang="en-US" sz="1800"/>
              <a:t> upisuje u </a:t>
            </a:r>
            <a:endParaRPr lang="sr-Latn-CS" sz="18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1800" b="1"/>
              <a:t>red </a:t>
            </a:r>
            <a:r>
              <a:rPr lang="en-US" sz="1800" b="1" i="1"/>
              <a:t>Criteria</a:t>
            </a:r>
            <a:r>
              <a:rPr lang="sr-Latn-CS" sz="1800" b="1" i="1"/>
              <a:t> </a:t>
            </a:r>
            <a:r>
              <a:rPr lang="en-US" sz="1800" b="1"/>
              <a:t>tog</a:t>
            </a:r>
            <a:r>
              <a:rPr lang="sr-Latn-CS" sz="1800" b="1"/>
              <a:t> polja</a:t>
            </a:r>
            <a:r>
              <a:rPr lang="en-US" sz="1800" b="1"/>
              <a:t>.</a:t>
            </a:r>
            <a:r>
              <a:rPr lang="en-US" sz="1800"/>
              <a:t> </a:t>
            </a:r>
            <a:endParaRPr lang="sr-Latn-CS" sz="180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fr-FR" sz="10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fr-FR" sz="1800"/>
              <a:t>Ako se </a:t>
            </a:r>
            <a:r>
              <a:rPr lang="fr-FR" sz="1800" b="1"/>
              <a:t>ne zn</a:t>
            </a:r>
            <a:r>
              <a:rPr lang="sr-Latn-CS" sz="1800" b="1"/>
              <a:t>aju sve cifre broja</a:t>
            </a:r>
            <a:r>
              <a:rPr lang="en-US" sz="1800" b="1"/>
              <a:t> </a:t>
            </a:r>
            <a:r>
              <a:rPr lang="en-US" sz="1800"/>
              <a:t>koji se tra</a:t>
            </a:r>
            <a:r>
              <a:rPr lang="sr-Latn-CS" sz="1800"/>
              <a:t>ži, npr.</a:t>
            </a:r>
            <a:r>
              <a:rPr lang="fr-FR" sz="1800"/>
              <a:t> zna se </a:t>
            </a:r>
            <a:r>
              <a:rPr lang="sr-Latn-CS" sz="1800"/>
              <a:t>njegova početna cifra,</a:t>
            </a:r>
            <a:r>
              <a:rPr lang="fr-FR" sz="1800"/>
              <a:t> </a:t>
            </a:r>
            <a:endParaRPr lang="sr-Latn-CS" sz="18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fr-FR" sz="1800"/>
              <a:t>onaj </a:t>
            </a:r>
            <a:r>
              <a:rPr lang="fr-FR" sz="1800" b="1"/>
              <a:t>dio koji se ne zna označava se sa </a:t>
            </a:r>
            <a:r>
              <a:rPr lang="sr-Latn-CS" sz="1800" b="1"/>
              <a:t>znakom </a:t>
            </a:r>
            <a:r>
              <a:rPr lang="fr-FR" sz="1800" b="1"/>
              <a:t>*</a:t>
            </a:r>
            <a:r>
              <a:rPr lang="fr-FR" sz="1800"/>
              <a:t>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1000">
              <a:solidFill>
                <a:srgbClr val="FF0000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sr-Latn-CS" sz="1800" b="1" u="sng"/>
              <a:t>P</a:t>
            </a:r>
            <a:r>
              <a:rPr lang="fr-FR" sz="1800" b="1" u="sng"/>
              <a:t>rimjeri: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sr-Latn-CS" sz="1800"/>
              <a:t>1. Izdvojiti sve zapise koji u polju X imaju brojeve koji počinju sa cifrom 2:</a:t>
            </a:r>
          </a:p>
          <a:p>
            <a:pPr marL="609600" indent="-609600">
              <a:lnSpc>
                <a:spcPct val="80000"/>
              </a:lnSpc>
            </a:pPr>
            <a:r>
              <a:rPr lang="sr-Latn-CS" sz="1800">
                <a:solidFill>
                  <a:srgbClr val="C0C0C0"/>
                </a:solidFill>
              </a:rPr>
              <a:t>(LTMx1) u red</a:t>
            </a:r>
            <a:r>
              <a:rPr lang="sr-Latn-CS" sz="1800">
                <a:solidFill>
                  <a:srgbClr val="FF0000"/>
                </a:solidFill>
              </a:rPr>
              <a:t> </a:t>
            </a:r>
            <a:r>
              <a:rPr lang="sr-Latn-CS" sz="1800" i="1">
                <a:solidFill>
                  <a:srgbClr val="FF0000"/>
                </a:solidFill>
              </a:rPr>
              <a:t>Criteria</a:t>
            </a:r>
            <a:r>
              <a:rPr lang="sr-Latn-CS" sz="1800">
                <a:solidFill>
                  <a:srgbClr val="FF0000"/>
                </a:solidFill>
              </a:rPr>
              <a:t> </a:t>
            </a:r>
            <a:r>
              <a:rPr lang="sr-Latn-CS" sz="1800">
                <a:solidFill>
                  <a:srgbClr val="C0C0C0"/>
                </a:solidFill>
              </a:rPr>
              <a:t>polja </a:t>
            </a:r>
            <a:r>
              <a:rPr lang="sr-Latn-CS" sz="1800">
                <a:solidFill>
                  <a:srgbClr val="FF3300"/>
                </a:solidFill>
              </a:rPr>
              <a:t>X</a:t>
            </a:r>
            <a:r>
              <a:rPr lang="sr-Latn-CS" sz="1800">
                <a:solidFill>
                  <a:srgbClr val="C0C0C0"/>
                </a:solidFill>
              </a:rPr>
              <a:t>, upisuje se,</a:t>
            </a:r>
            <a:r>
              <a:rPr lang="sr-Latn-CS" sz="1800">
                <a:solidFill>
                  <a:srgbClr val="FF0000"/>
                </a:solidFill>
              </a:rPr>
              <a:t> </a:t>
            </a:r>
            <a:r>
              <a:rPr lang="fr-FR" sz="1800" b="1">
                <a:solidFill>
                  <a:srgbClr val="FF0000"/>
                </a:solidFill>
              </a:rPr>
              <a:t>2*</a:t>
            </a:r>
            <a:endParaRPr lang="sr-Latn-CS" sz="1800" b="1">
              <a:solidFill>
                <a:srgbClr val="FF0000"/>
              </a:solidFill>
            </a:endParaRPr>
          </a:p>
          <a:p>
            <a:pPr marL="609600" indent="-609600">
              <a:lnSpc>
                <a:spcPct val="80000"/>
              </a:lnSpc>
            </a:pPr>
            <a:endParaRPr lang="fr-FR" sz="1000">
              <a:solidFill>
                <a:srgbClr val="FF0000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sr-Latn-CS" sz="1800"/>
              <a:t>2. Izdvojiti sve zapise koji u polju X imaju brojeve izmedju 150 i 500:</a:t>
            </a:r>
          </a:p>
          <a:p>
            <a:pPr marL="609600" indent="-609600">
              <a:lnSpc>
                <a:spcPct val="80000"/>
              </a:lnSpc>
            </a:pPr>
            <a:r>
              <a:rPr lang="sr-Latn-CS" sz="1800">
                <a:solidFill>
                  <a:srgbClr val="C0C0C0"/>
                </a:solidFill>
              </a:rPr>
              <a:t>(LTMx1) u red</a:t>
            </a:r>
            <a:r>
              <a:rPr lang="sr-Latn-CS" sz="1800">
                <a:solidFill>
                  <a:srgbClr val="FF0000"/>
                </a:solidFill>
              </a:rPr>
              <a:t>  </a:t>
            </a:r>
            <a:r>
              <a:rPr lang="sr-Latn-CS" sz="1800" i="1">
                <a:solidFill>
                  <a:srgbClr val="FF0000"/>
                </a:solidFill>
              </a:rPr>
              <a:t>Criteria</a:t>
            </a:r>
            <a:r>
              <a:rPr lang="sr-Latn-CS" sz="1800">
                <a:solidFill>
                  <a:srgbClr val="FF0000"/>
                </a:solidFill>
              </a:rPr>
              <a:t> </a:t>
            </a:r>
            <a:r>
              <a:rPr lang="sr-Latn-CS" sz="1800">
                <a:solidFill>
                  <a:srgbClr val="C0C0C0"/>
                </a:solidFill>
              </a:rPr>
              <a:t>polja </a:t>
            </a:r>
            <a:r>
              <a:rPr lang="sr-Latn-CS" sz="1800">
                <a:solidFill>
                  <a:srgbClr val="FF3300"/>
                </a:solidFill>
              </a:rPr>
              <a:t>X</a:t>
            </a:r>
            <a:r>
              <a:rPr lang="sr-Latn-CS" sz="1800">
                <a:solidFill>
                  <a:srgbClr val="C0C0C0"/>
                </a:solidFill>
              </a:rPr>
              <a:t>, upisuje se,</a:t>
            </a:r>
            <a:r>
              <a:rPr lang="sr-Latn-CS" sz="1800">
                <a:solidFill>
                  <a:srgbClr val="FF0000"/>
                </a:solidFill>
              </a:rPr>
              <a:t> </a:t>
            </a:r>
            <a:r>
              <a:rPr lang="en-US" sz="1800" b="1">
                <a:solidFill>
                  <a:srgbClr val="FF0000"/>
                </a:solidFill>
              </a:rPr>
              <a:t>&gt;150 </a:t>
            </a:r>
            <a:r>
              <a:rPr lang="en-US" sz="1800" b="1" i="1">
                <a:solidFill>
                  <a:srgbClr val="FF0000"/>
                </a:solidFill>
              </a:rPr>
              <a:t>And</a:t>
            </a:r>
            <a:r>
              <a:rPr lang="en-US" sz="1800" b="1">
                <a:solidFill>
                  <a:srgbClr val="FF0000"/>
                </a:solidFill>
              </a:rPr>
              <a:t> &lt;500</a:t>
            </a:r>
            <a:endParaRPr lang="fr-FR" sz="1800">
              <a:solidFill>
                <a:srgbClr val="FF0000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sr-Latn-CS" sz="1000">
              <a:solidFill>
                <a:srgbClr val="FF0000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sr-Latn-CS" sz="1800"/>
              <a:t>3. Izdvojiti sve zapise koji u polju x imaju brojeve veće od 200 ili manje od 100:</a:t>
            </a:r>
          </a:p>
          <a:p>
            <a:pPr marL="609600" indent="-609600">
              <a:lnSpc>
                <a:spcPct val="80000"/>
              </a:lnSpc>
            </a:pPr>
            <a:r>
              <a:rPr lang="sr-Latn-CS" sz="1800">
                <a:solidFill>
                  <a:srgbClr val="C0C0C0"/>
                </a:solidFill>
              </a:rPr>
              <a:t>(LTMx1) u red</a:t>
            </a:r>
            <a:r>
              <a:rPr lang="sr-Latn-CS" sz="1800">
                <a:solidFill>
                  <a:srgbClr val="FF0000"/>
                </a:solidFill>
              </a:rPr>
              <a:t>  </a:t>
            </a:r>
            <a:r>
              <a:rPr lang="sr-Latn-CS" sz="1800" i="1">
                <a:solidFill>
                  <a:srgbClr val="FF0000"/>
                </a:solidFill>
              </a:rPr>
              <a:t>Criteria</a:t>
            </a:r>
            <a:r>
              <a:rPr lang="sr-Latn-CS" sz="1800">
                <a:solidFill>
                  <a:srgbClr val="FF0000"/>
                </a:solidFill>
              </a:rPr>
              <a:t> </a:t>
            </a:r>
            <a:r>
              <a:rPr lang="sr-Latn-CS" sz="1800">
                <a:solidFill>
                  <a:srgbClr val="C0C0C0"/>
                </a:solidFill>
              </a:rPr>
              <a:t>polja </a:t>
            </a:r>
            <a:r>
              <a:rPr lang="sr-Latn-CS" sz="1800">
                <a:solidFill>
                  <a:srgbClr val="FF3300"/>
                </a:solidFill>
              </a:rPr>
              <a:t>X</a:t>
            </a:r>
            <a:r>
              <a:rPr lang="sr-Latn-CS" sz="1800">
                <a:solidFill>
                  <a:srgbClr val="C0C0C0"/>
                </a:solidFill>
              </a:rPr>
              <a:t>, upisuje se,</a:t>
            </a:r>
            <a:r>
              <a:rPr lang="sr-Latn-CS" sz="1800">
                <a:solidFill>
                  <a:srgbClr val="FF0000"/>
                </a:solidFill>
              </a:rPr>
              <a:t> </a:t>
            </a:r>
            <a:r>
              <a:rPr lang="en-US" sz="1800" b="1">
                <a:solidFill>
                  <a:srgbClr val="FF0000"/>
                </a:solidFill>
              </a:rPr>
              <a:t>&gt;</a:t>
            </a:r>
            <a:r>
              <a:rPr lang="sr-Latn-CS" sz="1800" b="1">
                <a:solidFill>
                  <a:srgbClr val="FF0000"/>
                </a:solidFill>
              </a:rPr>
              <a:t>200</a:t>
            </a:r>
            <a:r>
              <a:rPr lang="en-US" sz="1800" b="1">
                <a:solidFill>
                  <a:srgbClr val="FF0000"/>
                </a:solidFill>
              </a:rPr>
              <a:t> </a:t>
            </a:r>
            <a:r>
              <a:rPr lang="sr-Latn-CS" sz="1800" b="1" i="1">
                <a:solidFill>
                  <a:srgbClr val="FF0000"/>
                </a:solidFill>
              </a:rPr>
              <a:t>Or</a:t>
            </a:r>
            <a:r>
              <a:rPr lang="en-US" sz="1800" b="1">
                <a:solidFill>
                  <a:srgbClr val="FF0000"/>
                </a:solidFill>
              </a:rPr>
              <a:t> &lt;</a:t>
            </a:r>
            <a:r>
              <a:rPr lang="sr-Latn-CS" sz="1800" b="1">
                <a:solidFill>
                  <a:srgbClr val="FF0000"/>
                </a:solidFill>
              </a:rPr>
              <a:t>100</a:t>
            </a:r>
            <a:endParaRPr lang="fr-FR" sz="1800">
              <a:solidFill>
                <a:srgbClr val="FF0000"/>
              </a:solidFill>
            </a:endParaRPr>
          </a:p>
          <a:p>
            <a:pPr marL="609600" indent="-609600">
              <a:lnSpc>
                <a:spcPct val="80000"/>
              </a:lnSpc>
            </a:pPr>
            <a:endParaRPr lang="fr-FR" sz="1800">
              <a:solidFill>
                <a:srgbClr val="FF0000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fr-FR" sz="240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ECF0-AFF6-4062-8066-E5BDF4088740}" type="slidenum">
              <a:rPr lang="en-US"/>
              <a:pPr/>
              <a:t>64</a:t>
            </a:fld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algn="l"/>
            <a:r>
              <a:rPr lang="sr-Latn-CS" sz="2000" u="sng"/>
              <a:t>Primjer</a:t>
            </a:r>
            <a:r>
              <a:rPr lang="en-US" sz="2000" u="sng"/>
              <a:t> 1</a:t>
            </a:r>
            <a:r>
              <a:rPr lang="sr-Latn-CS" sz="2000"/>
              <a:t>: </a:t>
            </a:r>
            <a:br>
              <a:rPr lang="sr-Latn-CS" sz="2000"/>
            </a:br>
            <a:r>
              <a:rPr lang="sr-Latn-CS" sz="2000"/>
              <a:t>1. Izdvojiti sve studente koji imaju max broj poena (50) pri upisu.</a:t>
            </a:r>
            <a:br>
              <a:rPr lang="sr-Latn-CS" sz="2000"/>
            </a:br>
            <a:r>
              <a:rPr lang="sr-Latn-CS" sz="2000"/>
              <a:t>U tabeli postaviti podatke: Prezime, Ime, Grad, Broj poena, sortirano po gradu.</a:t>
            </a:r>
            <a:endParaRPr lang="en-US" sz="200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5410200"/>
          </a:xfrm>
        </p:spPr>
        <p:txBody>
          <a:bodyPr/>
          <a:lstStyle/>
          <a:p>
            <a:endParaRPr lang="en-US"/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5181600"/>
            <a:ext cx="4105275" cy="1524000"/>
          </a:xfrm>
          <a:prstGeom prst="rect">
            <a:avLst/>
          </a:prstGeom>
          <a:noFill/>
        </p:spPr>
      </p:pic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5638800" cy="3824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4C9F-A778-461E-92BC-81CAE7040C00}" type="slidenum">
              <a:rPr lang="en-US"/>
              <a:pPr/>
              <a:t>65</a:t>
            </a:fld>
            <a:endParaRPr 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l"/>
            <a:r>
              <a:rPr lang="en-US" sz="1800" u="sng"/>
              <a:t>Primjer 2</a:t>
            </a:r>
            <a:r>
              <a:rPr lang="sr-Latn-CS" sz="1800" u="sng"/>
              <a:t>.</a:t>
            </a:r>
            <a:r>
              <a:rPr lang="sr-Latn-CS" sz="1800"/>
              <a:t> Izdvojiti sve studente koji imaju broj poena pri upisu veci i jednak 25.</a:t>
            </a:r>
            <a:br>
              <a:rPr lang="sr-Latn-CS" sz="1800"/>
            </a:br>
            <a:r>
              <a:rPr lang="sr-Latn-CS" sz="1800"/>
              <a:t>U tabeli postaviti podatke: Broj indeksa, Prezime, Ime, Broj poena, Grad, sortirano po broju </a:t>
            </a:r>
            <a:r>
              <a:rPr lang="en-US" sz="1800"/>
              <a:t>poena i gradu</a:t>
            </a:r>
            <a:r>
              <a:rPr lang="sr-Latn-CS" sz="1800"/>
              <a:t>.</a:t>
            </a:r>
            <a:endParaRPr lang="en-US" sz="180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8915400" cy="5943600"/>
          </a:xfrm>
        </p:spPr>
        <p:txBody>
          <a:bodyPr/>
          <a:lstStyle/>
          <a:p>
            <a:endParaRPr lang="en-US"/>
          </a:p>
        </p:txBody>
      </p:sp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2925" y="4095750"/>
            <a:ext cx="4791075" cy="2762250"/>
          </a:xfrm>
          <a:prstGeom prst="rect">
            <a:avLst/>
          </a:prstGeom>
          <a:noFill/>
        </p:spPr>
      </p:pic>
      <p:pic>
        <p:nvPicPr>
          <p:cNvPr id="9216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14400"/>
            <a:ext cx="5076825" cy="3209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1C07-F961-4633-B9D8-C92665B762BC}" type="slidenum">
              <a:rPr lang="en-US"/>
              <a:pPr/>
              <a:t>66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964612" cy="6059487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b="1" u="sng"/>
              <a:t>Postavljanje uslova u tekstualna polja</a:t>
            </a:r>
            <a:r>
              <a:rPr lang="en-US" sz="1800"/>
              <a:t> </a:t>
            </a:r>
            <a:r>
              <a:rPr lang="en-US" sz="2400"/>
              <a:t>(</a:t>
            </a:r>
            <a:r>
              <a:rPr lang="en-US" sz="2400" b="1" i="1"/>
              <a:t>Text, Memo</a:t>
            </a:r>
            <a:r>
              <a:rPr lang="en-US" sz="2400"/>
              <a:t>)</a:t>
            </a:r>
            <a:r>
              <a:rPr lang="en-US" sz="1800"/>
              <a:t> </a:t>
            </a:r>
            <a:endParaRPr lang="sr-Latn-CS" sz="1800"/>
          </a:p>
          <a:p>
            <a:pPr marL="609600" indent="-609600">
              <a:buFontTx/>
              <a:buNone/>
            </a:pPr>
            <a:endParaRPr lang="en-US" sz="1000"/>
          </a:p>
          <a:p>
            <a:pPr marL="609600" indent="-609600">
              <a:buFontTx/>
              <a:buNone/>
            </a:pPr>
            <a:r>
              <a:rPr lang="en-US" sz="1800"/>
              <a:t>Ako se </a:t>
            </a:r>
            <a:r>
              <a:rPr lang="en-US" sz="1800" b="1"/>
              <a:t>zna cijeli tekst</a:t>
            </a:r>
            <a:r>
              <a:rPr lang="en-US" sz="1800"/>
              <a:t> koji se traži u određenom polju on se </a:t>
            </a:r>
            <a:r>
              <a:rPr lang="en-US" sz="1800" b="1"/>
              <a:t>upisuje u red </a:t>
            </a:r>
            <a:r>
              <a:rPr lang="en-US" sz="1800" b="1" i="1"/>
              <a:t>Criteria </a:t>
            </a:r>
            <a:endParaRPr lang="sr-Latn-CS" sz="1800" b="1" i="1"/>
          </a:p>
          <a:p>
            <a:pPr marL="609600" indent="-609600">
              <a:buFontTx/>
              <a:buNone/>
            </a:pPr>
            <a:r>
              <a:rPr lang="en-US" sz="1800" b="1"/>
              <a:t>pod navodnicima</a:t>
            </a:r>
            <a:r>
              <a:rPr lang="en-US" sz="1800"/>
              <a:t>.</a:t>
            </a:r>
            <a:endParaRPr lang="fr-FR" sz="1800"/>
          </a:p>
          <a:p>
            <a:pPr marL="609600" indent="-609600">
              <a:buFontTx/>
              <a:buNone/>
            </a:pPr>
            <a:endParaRPr lang="sr-Latn-CS" sz="1000"/>
          </a:p>
          <a:p>
            <a:pPr marL="609600" indent="-609600">
              <a:buFontTx/>
              <a:buNone/>
            </a:pPr>
            <a:r>
              <a:rPr lang="fr-FR" sz="1800"/>
              <a:t>Ako se </a:t>
            </a:r>
            <a:r>
              <a:rPr lang="fr-FR" sz="1800" b="1"/>
              <a:t>ne zna cijeli tekst sa zvijezdicom </a:t>
            </a:r>
            <a:r>
              <a:rPr lang="sr-Latn-CS" sz="1800" b="1"/>
              <a:t>* </a:t>
            </a:r>
            <a:r>
              <a:rPr lang="fr-FR" sz="1800" b="1"/>
              <a:t>se označuje sve ono što se nezna</a:t>
            </a:r>
            <a:r>
              <a:rPr lang="fr-FR" sz="1800"/>
              <a:t>. </a:t>
            </a:r>
            <a:endParaRPr lang="sr-Latn-CS" sz="1800"/>
          </a:p>
          <a:p>
            <a:pPr marL="609600" indent="-609600"/>
            <a:endParaRPr lang="sr-Latn-CS" sz="1000"/>
          </a:p>
          <a:p>
            <a:pPr marL="609600" indent="-609600">
              <a:buFontTx/>
              <a:buNone/>
            </a:pPr>
            <a:r>
              <a:rPr lang="sr-Latn-CS" sz="1800" b="1" u="sng">
                <a:solidFill>
                  <a:srgbClr val="0066FF"/>
                </a:solidFill>
              </a:rPr>
              <a:t>* zamjenjuje sve nepoznate znake </a:t>
            </a:r>
            <a:endParaRPr lang="fr-FR" sz="1800" b="1" u="sng">
              <a:solidFill>
                <a:srgbClr val="0066FF"/>
              </a:solidFill>
            </a:endParaRPr>
          </a:p>
          <a:p>
            <a:pPr marL="609600" indent="-609600">
              <a:buFontTx/>
              <a:buNone/>
            </a:pPr>
            <a:endParaRPr lang="sr-Latn-CS" sz="1800" b="1" u="sng">
              <a:solidFill>
                <a:srgbClr val="0066FF"/>
              </a:solidFill>
            </a:endParaRPr>
          </a:p>
          <a:p>
            <a:pPr marL="609600" indent="-609600">
              <a:buFontTx/>
              <a:buNone/>
            </a:pPr>
            <a:r>
              <a:rPr lang="sr-Latn-CS" sz="1800" b="1" u="sng"/>
              <a:t>Primjeri:</a:t>
            </a:r>
          </a:p>
          <a:p>
            <a:pPr marL="609600" indent="-609600">
              <a:buFontTx/>
              <a:buAutoNum type="arabicPeriod"/>
            </a:pPr>
            <a:r>
              <a:rPr lang="sr-Latn-CS" sz="1800"/>
              <a:t>Izdvojiti   studente iz Podgorice:</a:t>
            </a:r>
          </a:p>
          <a:p>
            <a:pPr marL="609600" indent="-609600"/>
            <a:r>
              <a:rPr lang="sr-Latn-CS" sz="1800">
                <a:solidFill>
                  <a:srgbClr val="C0C0C0"/>
                </a:solidFill>
              </a:rPr>
              <a:t>U redu</a:t>
            </a:r>
            <a:r>
              <a:rPr lang="sr-Latn-CS" sz="1800">
                <a:solidFill>
                  <a:srgbClr val="FF3300"/>
                </a:solidFill>
              </a:rPr>
              <a:t> </a:t>
            </a:r>
            <a:r>
              <a:rPr lang="sr-Latn-CS" sz="1800" b="1" i="1">
                <a:solidFill>
                  <a:srgbClr val="FF3300"/>
                </a:solidFill>
              </a:rPr>
              <a:t>Criteria</a:t>
            </a:r>
            <a:r>
              <a:rPr lang="sr-Latn-CS" sz="1800" i="1">
                <a:solidFill>
                  <a:srgbClr val="FF3300"/>
                </a:solidFill>
              </a:rPr>
              <a:t> </a:t>
            </a:r>
            <a:r>
              <a:rPr lang="sr-Latn-CS" sz="1800">
                <a:solidFill>
                  <a:srgbClr val="C0C0C0"/>
                </a:solidFill>
              </a:rPr>
              <a:t>polja </a:t>
            </a:r>
            <a:r>
              <a:rPr lang="sr-Latn-CS" sz="1800">
                <a:solidFill>
                  <a:srgbClr val="FF3300"/>
                </a:solidFill>
              </a:rPr>
              <a:t>Grad</a:t>
            </a:r>
            <a:r>
              <a:rPr lang="sr-Latn-CS" sz="1800">
                <a:solidFill>
                  <a:srgbClr val="C0C0C0"/>
                </a:solidFill>
              </a:rPr>
              <a:t>, (LTMx1) upisuje s</a:t>
            </a:r>
            <a:r>
              <a:rPr lang="en-US" sz="1800">
                <a:solidFill>
                  <a:srgbClr val="C0C0C0"/>
                </a:solidFill>
              </a:rPr>
              <a:t>e</a:t>
            </a:r>
            <a:r>
              <a:rPr lang="sr-Latn-CS" sz="1800">
                <a:solidFill>
                  <a:srgbClr val="C0C0C0"/>
                </a:solidFill>
              </a:rPr>
              <a:t>,</a:t>
            </a:r>
            <a:r>
              <a:rPr lang="sr-Latn-CS" sz="1800">
                <a:solidFill>
                  <a:srgbClr val="FF3300"/>
                </a:solidFill>
              </a:rPr>
              <a:t> </a:t>
            </a:r>
            <a:r>
              <a:rPr lang="sr-Latn-CS" sz="1800" b="1">
                <a:solidFill>
                  <a:srgbClr val="FF3300"/>
                </a:solidFill>
              </a:rPr>
              <a:t>“Podgorica”</a:t>
            </a:r>
          </a:p>
          <a:p>
            <a:pPr marL="609600" indent="-609600"/>
            <a:endParaRPr lang="sr-Latn-CS" sz="1000" b="1">
              <a:solidFill>
                <a:srgbClr val="FF3300"/>
              </a:solidFill>
            </a:endParaRPr>
          </a:p>
          <a:p>
            <a:pPr marL="609600" indent="-609600">
              <a:buFontTx/>
              <a:buNone/>
            </a:pPr>
            <a:r>
              <a:rPr lang="sr-Latn-CS" sz="1800"/>
              <a:t>2. 	Izdvojiti   studente iz Podgorice i sa Cetinja:</a:t>
            </a:r>
          </a:p>
          <a:p>
            <a:pPr marL="609600" indent="-609600"/>
            <a:r>
              <a:rPr lang="sr-Latn-CS" sz="1800">
                <a:solidFill>
                  <a:srgbClr val="C0C0C0"/>
                </a:solidFill>
              </a:rPr>
              <a:t>U redu</a:t>
            </a:r>
            <a:r>
              <a:rPr lang="sr-Latn-CS" sz="1800">
                <a:solidFill>
                  <a:srgbClr val="FF3300"/>
                </a:solidFill>
              </a:rPr>
              <a:t> </a:t>
            </a:r>
            <a:r>
              <a:rPr lang="sr-Latn-CS" sz="1800" b="1" i="1">
                <a:solidFill>
                  <a:srgbClr val="FF3300"/>
                </a:solidFill>
              </a:rPr>
              <a:t>Criteria</a:t>
            </a:r>
            <a:r>
              <a:rPr lang="sr-Latn-CS" sz="1800">
                <a:solidFill>
                  <a:srgbClr val="FF3300"/>
                </a:solidFill>
              </a:rPr>
              <a:t> </a:t>
            </a:r>
            <a:r>
              <a:rPr lang="sr-Latn-CS" sz="1800">
                <a:solidFill>
                  <a:srgbClr val="C0C0C0"/>
                </a:solidFill>
              </a:rPr>
              <a:t>polja </a:t>
            </a:r>
            <a:r>
              <a:rPr lang="sr-Latn-CS" sz="1800">
                <a:solidFill>
                  <a:srgbClr val="FF3300"/>
                </a:solidFill>
              </a:rPr>
              <a:t>Grad</a:t>
            </a:r>
            <a:r>
              <a:rPr lang="sr-Latn-CS" sz="1800">
                <a:solidFill>
                  <a:srgbClr val="C0C0C0"/>
                </a:solidFill>
              </a:rPr>
              <a:t>, (LTMx1) upisuje s</a:t>
            </a:r>
            <a:r>
              <a:rPr lang="en-US" sz="1800">
                <a:solidFill>
                  <a:srgbClr val="C0C0C0"/>
                </a:solidFill>
              </a:rPr>
              <a:t>e</a:t>
            </a:r>
            <a:r>
              <a:rPr lang="sr-Latn-CS" sz="1800">
                <a:solidFill>
                  <a:srgbClr val="C0C0C0"/>
                </a:solidFill>
              </a:rPr>
              <a:t>,</a:t>
            </a:r>
            <a:r>
              <a:rPr lang="sr-Latn-CS" sz="1800">
                <a:solidFill>
                  <a:srgbClr val="FF3300"/>
                </a:solidFill>
              </a:rPr>
              <a:t> </a:t>
            </a:r>
            <a:r>
              <a:rPr lang="sr-Latn-CS" sz="1800" b="1">
                <a:solidFill>
                  <a:srgbClr val="FF3300"/>
                </a:solidFill>
              </a:rPr>
              <a:t>“Podgorica”</a:t>
            </a:r>
          </a:p>
          <a:p>
            <a:pPr marL="609600" indent="-609600"/>
            <a:r>
              <a:rPr lang="sr-Latn-CS" sz="1800">
                <a:solidFill>
                  <a:srgbClr val="C0C0C0"/>
                </a:solidFill>
              </a:rPr>
              <a:t>U redu </a:t>
            </a:r>
            <a:r>
              <a:rPr lang="sr-Latn-CS" sz="1800" b="1" i="1">
                <a:solidFill>
                  <a:srgbClr val="C0C0C0"/>
                </a:solidFill>
              </a:rPr>
              <a:t>or</a:t>
            </a:r>
            <a:r>
              <a:rPr lang="sr-Latn-CS" sz="1800">
                <a:solidFill>
                  <a:srgbClr val="FF3300"/>
                </a:solidFill>
              </a:rPr>
              <a:t> </a:t>
            </a:r>
            <a:r>
              <a:rPr lang="sr-Latn-CS" sz="1800">
                <a:solidFill>
                  <a:srgbClr val="C0C0C0"/>
                </a:solidFill>
              </a:rPr>
              <a:t>polja</a:t>
            </a:r>
            <a:r>
              <a:rPr lang="sr-Latn-CS" sz="1800">
                <a:solidFill>
                  <a:srgbClr val="FF3300"/>
                </a:solidFill>
              </a:rPr>
              <a:t> Grad</a:t>
            </a:r>
            <a:r>
              <a:rPr lang="sr-Latn-CS" sz="1800">
                <a:solidFill>
                  <a:srgbClr val="C0C0C0"/>
                </a:solidFill>
              </a:rPr>
              <a:t>, (LTMx1) upisuje s</a:t>
            </a:r>
            <a:r>
              <a:rPr lang="en-US" sz="1800">
                <a:solidFill>
                  <a:srgbClr val="C0C0C0"/>
                </a:solidFill>
              </a:rPr>
              <a:t>e</a:t>
            </a:r>
            <a:r>
              <a:rPr lang="sr-Latn-CS" sz="1800">
                <a:solidFill>
                  <a:srgbClr val="C0C0C0"/>
                </a:solidFill>
              </a:rPr>
              <a:t>,</a:t>
            </a:r>
            <a:r>
              <a:rPr lang="sr-Latn-CS" sz="1800">
                <a:solidFill>
                  <a:srgbClr val="FF3300"/>
                </a:solidFill>
              </a:rPr>
              <a:t> </a:t>
            </a:r>
            <a:r>
              <a:rPr lang="sr-Latn-CS" sz="1800" b="1">
                <a:solidFill>
                  <a:srgbClr val="FF3300"/>
                </a:solidFill>
              </a:rPr>
              <a:t>“Cetinje”</a:t>
            </a:r>
          </a:p>
          <a:p>
            <a:pPr marL="609600" indent="-609600">
              <a:buFontTx/>
              <a:buNone/>
            </a:pPr>
            <a:endParaRPr lang="sr-Latn-CS" sz="1000" b="1">
              <a:solidFill>
                <a:srgbClr val="FF3300"/>
              </a:solidFill>
            </a:endParaRPr>
          </a:p>
          <a:p>
            <a:pPr marL="609600" indent="-609600">
              <a:buFontTx/>
              <a:buAutoNum type="arabicPeriod" startAt="3"/>
            </a:pPr>
            <a:r>
              <a:rPr lang="sr-Latn-CS" sz="1800"/>
              <a:t>Izdvojiti sve studente sa prezimenom koje počinje slovom M</a:t>
            </a:r>
          </a:p>
          <a:p>
            <a:pPr marL="609600" indent="-609600"/>
            <a:r>
              <a:rPr lang="sr-Latn-CS" sz="1800">
                <a:solidFill>
                  <a:srgbClr val="C0C0C0"/>
                </a:solidFill>
              </a:rPr>
              <a:t>U redu</a:t>
            </a:r>
            <a:r>
              <a:rPr lang="sr-Latn-CS" sz="1800">
                <a:solidFill>
                  <a:srgbClr val="FF3300"/>
                </a:solidFill>
              </a:rPr>
              <a:t> </a:t>
            </a:r>
            <a:r>
              <a:rPr lang="sr-Latn-CS" sz="1800" b="1" i="1">
                <a:solidFill>
                  <a:srgbClr val="FF3300"/>
                </a:solidFill>
              </a:rPr>
              <a:t>Criteria</a:t>
            </a:r>
            <a:r>
              <a:rPr lang="sr-Latn-CS" sz="1800">
                <a:solidFill>
                  <a:srgbClr val="FF3300"/>
                </a:solidFill>
              </a:rPr>
              <a:t> </a:t>
            </a:r>
            <a:r>
              <a:rPr lang="sr-Latn-CS" sz="1800">
                <a:solidFill>
                  <a:srgbClr val="C0C0C0"/>
                </a:solidFill>
              </a:rPr>
              <a:t>polja </a:t>
            </a:r>
            <a:r>
              <a:rPr lang="sr-Latn-CS" sz="1800">
                <a:solidFill>
                  <a:srgbClr val="FF3300"/>
                </a:solidFill>
              </a:rPr>
              <a:t>Prezime</a:t>
            </a:r>
            <a:r>
              <a:rPr lang="sr-Latn-CS" sz="1800">
                <a:solidFill>
                  <a:srgbClr val="C0C0C0"/>
                </a:solidFill>
              </a:rPr>
              <a:t>, (LTMx1) upisuje s</a:t>
            </a:r>
            <a:r>
              <a:rPr lang="en-US" sz="1800">
                <a:solidFill>
                  <a:srgbClr val="C0C0C0"/>
                </a:solidFill>
              </a:rPr>
              <a:t>e</a:t>
            </a:r>
            <a:r>
              <a:rPr lang="sr-Latn-CS" sz="1800">
                <a:solidFill>
                  <a:srgbClr val="C0C0C0"/>
                </a:solidFill>
              </a:rPr>
              <a:t>,</a:t>
            </a:r>
            <a:r>
              <a:rPr lang="sr-Latn-CS" sz="1800">
                <a:solidFill>
                  <a:srgbClr val="FF3300"/>
                </a:solidFill>
              </a:rPr>
              <a:t> </a:t>
            </a:r>
            <a:r>
              <a:rPr lang="en-US" sz="1800" b="1" i="1">
                <a:solidFill>
                  <a:srgbClr val="FF3300"/>
                </a:solidFill>
              </a:rPr>
              <a:t>Like</a:t>
            </a:r>
            <a:r>
              <a:rPr lang="en-US" sz="1800" b="1">
                <a:solidFill>
                  <a:srgbClr val="FF3300"/>
                </a:solidFill>
              </a:rPr>
              <a:t> </a:t>
            </a:r>
            <a:r>
              <a:rPr lang="sr-Latn-CS" sz="1800" b="1">
                <a:solidFill>
                  <a:srgbClr val="FF3300"/>
                </a:solidFill>
              </a:rPr>
              <a:t>“M</a:t>
            </a:r>
            <a:r>
              <a:rPr lang="en-US" sz="1800" b="1">
                <a:solidFill>
                  <a:srgbClr val="FF3300"/>
                </a:solidFill>
              </a:rPr>
              <a:t>*</a:t>
            </a:r>
            <a:r>
              <a:rPr lang="sr-Latn-CS" sz="1800" b="1">
                <a:solidFill>
                  <a:srgbClr val="FF3300"/>
                </a:solidFill>
              </a:rPr>
              <a:t>”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0A0A-4C97-4BA5-BACF-EFC278411A68}" type="slidenum">
              <a:rPr lang="en-US"/>
              <a:pPr/>
              <a:t>67</a:t>
            </a:fld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763000" cy="65532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fr-FR" sz="2400" b="1" u="sng"/>
              <a:t>Postavljanje uslova u polju datuma</a:t>
            </a:r>
            <a:r>
              <a:rPr lang="fr-FR" sz="2400"/>
              <a:t> (</a:t>
            </a:r>
            <a:r>
              <a:rPr lang="fr-FR" sz="2400" b="1" i="1"/>
              <a:t>Date/Time</a:t>
            </a:r>
            <a:r>
              <a:rPr lang="fr-FR" sz="2400"/>
              <a:t>)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fr-FR" sz="2000"/>
              <a:t>Ako se zna cijeli datum on se u redu </a:t>
            </a:r>
            <a:r>
              <a:rPr lang="fr-FR" sz="2000" i="1"/>
              <a:t>Criteria </a:t>
            </a:r>
            <a:r>
              <a:rPr lang="fr-FR" sz="2000"/>
              <a:t>treba napisati u slijedećem </a:t>
            </a:r>
            <a:endParaRPr lang="sr-Latn-CS" sz="20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fr-FR" sz="2000"/>
              <a:t>obliku </a:t>
            </a:r>
            <a:r>
              <a:rPr lang="fr-FR" sz="2000" b="1"/>
              <a:t>#dd.mm.yyyy#</a:t>
            </a:r>
            <a:r>
              <a:rPr lang="fr-FR" sz="2000"/>
              <a:t> .</a:t>
            </a:r>
            <a:endParaRPr lang="sr-Latn-CS" sz="200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1000" u="sng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u="sng">
                <a:solidFill>
                  <a:srgbClr val="0066FF"/>
                </a:solidFill>
              </a:rPr>
              <a:t>Datum se uvijek postavlja izmedju </a:t>
            </a:r>
            <a:r>
              <a:rPr lang="sr-Latn-CS" sz="2000" u="sng">
                <a:solidFill>
                  <a:srgbClr val="0066FF"/>
                </a:solidFill>
              </a:rPr>
              <a:t>dva </a:t>
            </a:r>
            <a:r>
              <a:rPr lang="en-US" sz="2000" u="sng">
                <a:solidFill>
                  <a:srgbClr val="0066FF"/>
                </a:solidFill>
              </a:rPr>
              <a:t>znaka </a:t>
            </a:r>
            <a:r>
              <a:rPr lang="sr-Latn-CS" sz="2000" u="sng">
                <a:solidFill>
                  <a:srgbClr val="0066FF"/>
                </a:solidFill>
              </a:rPr>
              <a:t>#</a:t>
            </a:r>
            <a:endParaRPr lang="en-US" sz="2000" u="sng">
              <a:solidFill>
                <a:srgbClr val="0066FF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sr-Latn-CS" sz="1000" u="sng">
              <a:solidFill>
                <a:srgbClr val="0066FF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u="sng"/>
              <a:t>Primjer</a:t>
            </a:r>
            <a:r>
              <a:rPr lang="sr-Latn-CS" sz="2000" u="sng"/>
              <a:t>i</a:t>
            </a:r>
            <a:r>
              <a:rPr lang="en-US" sz="2000" u="sng"/>
              <a:t>: </a:t>
            </a:r>
            <a:endParaRPr lang="en-US" sz="20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sr-Latn-CS" sz="2000"/>
              <a:t>1. Izdvojiti sve zapise koji u datumskom polju X</a:t>
            </a:r>
            <a:r>
              <a:rPr lang="en-US" sz="2000"/>
              <a:t> </a:t>
            </a:r>
            <a:r>
              <a:rPr lang="sr-Latn-CS" sz="2000"/>
              <a:t>imaju </a:t>
            </a:r>
            <a:r>
              <a:rPr lang="en-US" sz="2000"/>
              <a:t>datum 12.10.2005.</a:t>
            </a:r>
          </a:p>
          <a:p>
            <a:pPr marL="609600" indent="-609600">
              <a:lnSpc>
                <a:spcPct val="80000"/>
              </a:lnSpc>
            </a:pPr>
            <a:r>
              <a:rPr lang="sr-Latn-CS" sz="2000">
                <a:solidFill>
                  <a:srgbClr val="C0C0C0"/>
                </a:solidFill>
              </a:rPr>
              <a:t>(LTMx1) </a:t>
            </a:r>
            <a:r>
              <a:rPr lang="en-US" sz="2000">
                <a:solidFill>
                  <a:srgbClr val="C0C0C0"/>
                </a:solidFill>
              </a:rPr>
              <a:t>u</a:t>
            </a:r>
            <a:r>
              <a:rPr lang="sr-Latn-CS" sz="2000">
                <a:solidFill>
                  <a:srgbClr val="C0C0C0"/>
                </a:solidFill>
              </a:rPr>
              <a:t> red</a:t>
            </a:r>
            <a:r>
              <a:rPr lang="sr-Latn-CS" sz="2000">
                <a:solidFill>
                  <a:srgbClr val="FF3300"/>
                </a:solidFill>
              </a:rPr>
              <a:t> </a:t>
            </a:r>
            <a:r>
              <a:rPr lang="en-US" sz="2000" i="1">
                <a:solidFill>
                  <a:srgbClr val="FF3300"/>
                </a:solidFill>
              </a:rPr>
              <a:t>Criteria </a:t>
            </a:r>
            <a:r>
              <a:rPr lang="sr-Latn-CS" sz="2000">
                <a:solidFill>
                  <a:srgbClr val="C0C0C0"/>
                </a:solidFill>
              </a:rPr>
              <a:t>polja </a:t>
            </a:r>
            <a:r>
              <a:rPr lang="sr-Latn-CS" sz="2000">
                <a:solidFill>
                  <a:srgbClr val="FF3300"/>
                </a:solidFill>
              </a:rPr>
              <a:t>X</a:t>
            </a:r>
            <a:r>
              <a:rPr lang="sr-Latn-CS" sz="2000">
                <a:solidFill>
                  <a:srgbClr val="C0C0C0"/>
                </a:solidFill>
              </a:rPr>
              <a:t>, upisuje se,</a:t>
            </a:r>
            <a:r>
              <a:rPr lang="sr-Latn-CS" sz="2000">
                <a:solidFill>
                  <a:srgbClr val="FF3300"/>
                </a:solidFill>
              </a:rPr>
              <a:t> </a:t>
            </a:r>
            <a:r>
              <a:rPr lang="en-US" sz="2000">
                <a:solidFill>
                  <a:srgbClr val="FF3300"/>
                </a:solidFill>
              </a:rPr>
              <a:t>#12.10.2005#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fr-FR" sz="1000">
              <a:solidFill>
                <a:srgbClr val="FF3300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sr-Latn-CS" sz="2000"/>
              <a:t>2.</a:t>
            </a:r>
            <a:r>
              <a:rPr lang="sr-Latn-CS" sz="2000">
                <a:solidFill>
                  <a:srgbClr val="FF3300"/>
                </a:solidFill>
              </a:rPr>
              <a:t> </a:t>
            </a:r>
            <a:r>
              <a:rPr lang="sr-Latn-CS" sz="2000"/>
              <a:t>Izdvojiti sve zapise koji u datumskom polju </a:t>
            </a:r>
            <a:r>
              <a:rPr lang="en-US" sz="2000"/>
              <a:t>X</a:t>
            </a:r>
            <a:r>
              <a:rPr lang="sr-Latn-CS" sz="2000"/>
              <a:t> imaju </a:t>
            </a:r>
            <a:r>
              <a:rPr lang="en-US" sz="2000"/>
              <a:t>datum</a:t>
            </a:r>
            <a:r>
              <a:rPr lang="sr-Latn-CS" sz="2000"/>
              <a:t>e između </a:t>
            </a:r>
            <a:r>
              <a:rPr lang="en-US" sz="2000"/>
              <a:t> </a:t>
            </a:r>
            <a:r>
              <a:rPr lang="fr-FR" sz="2000"/>
              <a:t>01.06.2005. i 01.12.2005., </a:t>
            </a:r>
            <a:endParaRPr lang="en-US" sz="2000"/>
          </a:p>
          <a:p>
            <a:pPr marL="609600" indent="-609600">
              <a:lnSpc>
                <a:spcPct val="80000"/>
              </a:lnSpc>
            </a:pPr>
            <a:r>
              <a:rPr lang="sr-Latn-CS" sz="2000">
                <a:solidFill>
                  <a:srgbClr val="C0C0C0"/>
                </a:solidFill>
              </a:rPr>
              <a:t>(LTMx1) </a:t>
            </a:r>
            <a:r>
              <a:rPr lang="en-US" sz="2000">
                <a:solidFill>
                  <a:srgbClr val="C0C0C0"/>
                </a:solidFill>
              </a:rPr>
              <a:t>u</a:t>
            </a:r>
            <a:r>
              <a:rPr lang="sr-Latn-CS" sz="2000">
                <a:solidFill>
                  <a:srgbClr val="C0C0C0"/>
                </a:solidFill>
              </a:rPr>
              <a:t> red</a:t>
            </a:r>
            <a:r>
              <a:rPr lang="en-US" sz="2000">
                <a:solidFill>
                  <a:srgbClr val="C0C0C0"/>
                </a:solidFill>
              </a:rPr>
              <a:t> </a:t>
            </a:r>
            <a:r>
              <a:rPr lang="en-US" sz="2000" i="1">
                <a:solidFill>
                  <a:srgbClr val="FF3300"/>
                </a:solidFill>
              </a:rPr>
              <a:t>Criteria </a:t>
            </a:r>
            <a:r>
              <a:rPr lang="sr-Latn-CS" sz="2000">
                <a:solidFill>
                  <a:srgbClr val="C0C0C0"/>
                </a:solidFill>
              </a:rPr>
              <a:t>polja</a:t>
            </a:r>
            <a:r>
              <a:rPr lang="sr-Latn-CS" sz="2000">
                <a:solidFill>
                  <a:srgbClr val="FF3300"/>
                </a:solidFill>
              </a:rPr>
              <a:t> X</a:t>
            </a:r>
            <a:r>
              <a:rPr lang="sr-Latn-CS" sz="2000">
                <a:solidFill>
                  <a:srgbClr val="C0C0C0"/>
                </a:solidFill>
              </a:rPr>
              <a:t>, upisuje se,</a:t>
            </a:r>
            <a:r>
              <a:rPr lang="sr-Latn-CS" sz="2000">
                <a:solidFill>
                  <a:srgbClr val="FF3300"/>
                </a:solidFill>
              </a:rPr>
              <a:t> </a:t>
            </a:r>
            <a:r>
              <a:rPr lang="en-US" sz="2000">
                <a:solidFill>
                  <a:srgbClr val="FF3300"/>
                </a:solidFill>
              </a:rPr>
              <a:t>&gt;#01.06.2005# And &lt;#01.12.2005# </a:t>
            </a:r>
            <a:endParaRPr lang="sr-Latn-CS" sz="2000">
              <a:solidFill>
                <a:srgbClr val="FF3300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1000">
              <a:solidFill>
                <a:srgbClr val="FF3300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/>
              <a:t>3. Izdvojiti sve studente upisane 2003 godine</a:t>
            </a:r>
            <a:endParaRPr lang="sr-Latn-CS" sz="200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1000"/>
          </a:p>
          <a:p>
            <a:pPr marL="609600" indent="-609600">
              <a:lnSpc>
                <a:spcPct val="80000"/>
              </a:lnSpc>
            </a:pPr>
            <a:r>
              <a:rPr lang="sr-Latn-CS" sz="2000">
                <a:solidFill>
                  <a:srgbClr val="C0C0C0"/>
                </a:solidFill>
              </a:rPr>
              <a:t>(LTMx1) u red</a:t>
            </a:r>
            <a:r>
              <a:rPr lang="sr-Latn-CS" sz="2000">
                <a:solidFill>
                  <a:srgbClr val="FF3300"/>
                </a:solidFill>
              </a:rPr>
              <a:t> </a:t>
            </a:r>
            <a:r>
              <a:rPr lang="en-US" sz="2000" i="1">
                <a:solidFill>
                  <a:srgbClr val="FF3300"/>
                </a:solidFill>
              </a:rPr>
              <a:t>Criteria </a:t>
            </a:r>
            <a:r>
              <a:rPr lang="sr-Latn-CS" sz="2000">
                <a:solidFill>
                  <a:srgbClr val="C0C0C0"/>
                </a:solidFill>
              </a:rPr>
              <a:t>polja</a:t>
            </a:r>
            <a:r>
              <a:rPr lang="sr-Latn-CS" sz="2000">
                <a:solidFill>
                  <a:srgbClr val="FF3300"/>
                </a:solidFill>
              </a:rPr>
              <a:t> </a:t>
            </a:r>
            <a:r>
              <a:rPr lang="en-US" sz="2000">
                <a:solidFill>
                  <a:srgbClr val="FF3300"/>
                </a:solidFill>
              </a:rPr>
              <a:t>BrojIndeksa</a:t>
            </a:r>
            <a:r>
              <a:rPr lang="sr-Latn-CS" sz="2000">
                <a:solidFill>
                  <a:srgbClr val="C0C0C0"/>
                </a:solidFill>
              </a:rPr>
              <a:t>, upisuje se,</a:t>
            </a:r>
            <a:r>
              <a:rPr lang="sr-Latn-CS" sz="2000">
                <a:solidFill>
                  <a:srgbClr val="FF3300"/>
                </a:solidFill>
              </a:rPr>
              <a:t> </a:t>
            </a:r>
            <a:r>
              <a:rPr lang="en-US" sz="2000">
                <a:solidFill>
                  <a:srgbClr val="FF3300"/>
                </a:solidFill>
              </a:rPr>
              <a:t>Like“</a:t>
            </a:r>
            <a:r>
              <a:rPr lang="sr-Latn-CS" sz="2000">
                <a:solidFill>
                  <a:srgbClr val="FF3300"/>
                </a:solidFill>
              </a:rPr>
              <a:t>*/2003”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sr-Latn-CS" sz="1000">
              <a:solidFill>
                <a:srgbClr val="FF3300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sr-Latn-CS" sz="2000"/>
              <a:t>4. </a:t>
            </a:r>
            <a:r>
              <a:rPr lang="en-US" sz="2000"/>
              <a:t>Izdvojiti sve studente </a:t>
            </a:r>
            <a:r>
              <a:rPr lang="sr-Latn-CS" sz="2000"/>
              <a:t>koji su položili predmet Access </a:t>
            </a:r>
            <a:r>
              <a:rPr lang="en-US" sz="2000"/>
              <a:t>2003 godine</a:t>
            </a:r>
            <a:endParaRPr lang="sr-Latn-CS" sz="200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sr-Latn-CS" sz="10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sr-Latn-CS" sz="2000"/>
              <a:t>    Izvori podataka: tabele tblStudenti, tblPredmeti, tblOcjene</a:t>
            </a:r>
            <a:endParaRPr lang="en-US" sz="2000"/>
          </a:p>
          <a:p>
            <a:pPr marL="609600" indent="-609600">
              <a:lnSpc>
                <a:spcPct val="80000"/>
              </a:lnSpc>
            </a:pPr>
            <a:r>
              <a:rPr lang="sr-Latn-CS" sz="2000">
                <a:solidFill>
                  <a:srgbClr val="C0C0C0"/>
                </a:solidFill>
              </a:rPr>
              <a:t>(LTMx1) u red</a:t>
            </a:r>
            <a:r>
              <a:rPr lang="sr-Latn-CS" sz="2000">
                <a:solidFill>
                  <a:srgbClr val="FF3300"/>
                </a:solidFill>
              </a:rPr>
              <a:t> </a:t>
            </a:r>
            <a:r>
              <a:rPr lang="en-US" sz="2000" i="1">
                <a:solidFill>
                  <a:srgbClr val="FF3300"/>
                </a:solidFill>
              </a:rPr>
              <a:t>Criteria </a:t>
            </a:r>
            <a:r>
              <a:rPr lang="sr-Latn-CS" sz="2000">
                <a:solidFill>
                  <a:srgbClr val="C0C0C0"/>
                </a:solidFill>
              </a:rPr>
              <a:t>polja</a:t>
            </a:r>
            <a:r>
              <a:rPr lang="sr-Latn-CS" sz="2000">
                <a:solidFill>
                  <a:srgbClr val="FF3300"/>
                </a:solidFill>
              </a:rPr>
              <a:t> NazivPredmeta</a:t>
            </a:r>
            <a:r>
              <a:rPr lang="sr-Latn-CS" sz="2000">
                <a:solidFill>
                  <a:srgbClr val="C0C0C0"/>
                </a:solidFill>
              </a:rPr>
              <a:t>, upisuje se,</a:t>
            </a:r>
            <a:r>
              <a:rPr lang="sr-Latn-CS" sz="2000">
                <a:solidFill>
                  <a:srgbClr val="FF3300"/>
                </a:solidFill>
              </a:rPr>
              <a:t> “Access”</a:t>
            </a:r>
          </a:p>
          <a:p>
            <a:pPr marL="609600" indent="-609600">
              <a:lnSpc>
                <a:spcPct val="80000"/>
              </a:lnSpc>
            </a:pPr>
            <a:r>
              <a:rPr lang="sr-Latn-CS" sz="2000">
                <a:solidFill>
                  <a:srgbClr val="C0C0C0"/>
                </a:solidFill>
              </a:rPr>
              <a:t>(LTMx1) u red</a:t>
            </a:r>
            <a:r>
              <a:rPr lang="sr-Latn-CS" sz="2000">
                <a:solidFill>
                  <a:srgbClr val="FF3300"/>
                </a:solidFill>
              </a:rPr>
              <a:t> </a:t>
            </a:r>
            <a:r>
              <a:rPr lang="en-US" sz="2000" i="1">
                <a:solidFill>
                  <a:srgbClr val="FF3300"/>
                </a:solidFill>
              </a:rPr>
              <a:t>Criteria </a:t>
            </a:r>
            <a:r>
              <a:rPr lang="sr-Latn-CS" sz="2000">
                <a:solidFill>
                  <a:srgbClr val="C0C0C0"/>
                </a:solidFill>
              </a:rPr>
              <a:t>polja</a:t>
            </a:r>
            <a:r>
              <a:rPr lang="sr-Latn-CS" sz="2000">
                <a:solidFill>
                  <a:srgbClr val="FF3300"/>
                </a:solidFill>
              </a:rPr>
              <a:t> DatumPolaganja</a:t>
            </a:r>
            <a:r>
              <a:rPr lang="sr-Latn-CS" sz="2000">
                <a:solidFill>
                  <a:srgbClr val="C0C0C0"/>
                </a:solidFill>
              </a:rPr>
              <a:t>, upisuje se,</a:t>
            </a:r>
            <a:r>
              <a:rPr lang="sr-Latn-CS" sz="2000">
                <a:solidFill>
                  <a:srgbClr val="FF3300"/>
                </a:solidFill>
              </a:rPr>
              <a:t> </a:t>
            </a:r>
            <a:r>
              <a:rPr lang="en-US" sz="2000">
                <a:solidFill>
                  <a:srgbClr val="FF3300"/>
                </a:solidFill>
              </a:rPr>
              <a:t>Like“</a:t>
            </a:r>
            <a:r>
              <a:rPr lang="sr-Latn-CS" sz="2000">
                <a:solidFill>
                  <a:srgbClr val="FF3300"/>
                </a:solidFill>
              </a:rPr>
              <a:t>*2003*”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5ABA-2553-48E7-8943-C392D35EEF53}" type="slidenum">
              <a:rPr lang="en-US"/>
              <a:pPr/>
              <a:t>68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915400" cy="1295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r-Latn-CS" sz="1600" b="1" u="sng"/>
              <a:t>Primjer 3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600" b="1"/>
              <a:t>Formirati selekt upit za prikaz svih studenata koji su tokom 2003 godine položili predmet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600" b="1"/>
              <a:t>Access sa ocjenom iznad 7.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600" b="1"/>
              <a:t>U tabeli upita prikazati podatke: Broj indeksa, Ime, Prezime, Ocjena i Datum polaganja.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600" b="1"/>
              <a:t>Podatke sortirati prema polju </a:t>
            </a:r>
            <a:r>
              <a:rPr lang="en-US" sz="1600" b="1"/>
              <a:t>Prezime </a:t>
            </a:r>
            <a:r>
              <a:rPr lang="sr-Latn-CS" sz="1600" b="1"/>
              <a:t>u rastućem redosljedu.</a:t>
            </a: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5838825" cy="2971800"/>
          </a:xfrm>
          <a:prstGeom prst="rect">
            <a:avLst/>
          </a:prstGeom>
          <a:noFill/>
        </p:spPr>
      </p:pic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114800"/>
            <a:ext cx="41148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F745-E404-448B-80DA-56C6F14D9483}" type="slidenum">
              <a:rPr lang="en-US"/>
              <a:pPr/>
              <a:t>69</a:t>
            </a:fld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487363"/>
          </a:xfrm>
        </p:spPr>
        <p:txBody>
          <a:bodyPr/>
          <a:lstStyle/>
          <a:p>
            <a:r>
              <a:rPr lang="sr-Latn-CS" sz="2800" b="1" u="sng"/>
              <a:t>Dodavanje novih polja u upitima</a:t>
            </a:r>
            <a:endParaRPr lang="en-US" sz="2800" b="1" u="sng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895600"/>
            <a:ext cx="8839200" cy="685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 b="1" u="sng"/>
              <a:t>Primjer</a:t>
            </a:r>
            <a:r>
              <a:rPr lang="sr-Latn-CS" sz="1800" b="1" u="sng"/>
              <a:t> 4</a:t>
            </a:r>
            <a:r>
              <a:rPr lang="en-US" sz="1800" b="1" u="sng"/>
              <a:t>:</a:t>
            </a:r>
            <a:r>
              <a:rPr lang="sr-Latn-CS" sz="1800" b="1"/>
              <a:t> </a:t>
            </a:r>
            <a:r>
              <a:rPr lang="en-US" sz="1800" b="1"/>
              <a:t>Formirati upit koji i</a:t>
            </a:r>
            <a:r>
              <a:rPr lang="sr-Latn-CS" sz="1800" b="1"/>
              <a:t>z</a:t>
            </a:r>
            <a:r>
              <a:rPr lang="en-US" sz="1800" b="1"/>
              <a:t>dvaja sve studente koji su polo</a:t>
            </a:r>
            <a:r>
              <a:rPr lang="sr-Latn-CS" sz="1800" b="1"/>
              <a:t>žili Access sa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/>
              <a:t>ocjenom 10, sa podacima: </a:t>
            </a:r>
            <a:r>
              <a:rPr lang="en-US" sz="1800" b="1"/>
              <a:t>B</a:t>
            </a:r>
            <a:r>
              <a:rPr lang="sr-Latn-CS" sz="1800" b="1"/>
              <a:t>roj indeksa, </a:t>
            </a:r>
            <a:r>
              <a:rPr lang="sr-Latn-CS" sz="1800" b="1">
                <a:solidFill>
                  <a:srgbClr val="0066FF"/>
                </a:solidFill>
              </a:rPr>
              <a:t>Ime i prezime</a:t>
            </a:r>
            <a:r>
              <a:rPr lang="sr-Latn-CS" sz="1800" b="1"/>
              <a:t>, </a:t>
            </a:r>
            <a:r>
              <a:rPr lang="en-US" sz="1800" b="1"/>
              <a:t>D</a:t>
            </a:r>
            <a:r>
              <a:rPr lang="sr-Latn-CS" sz="1800" b="1"/>
              <a:t>atum</a:t>
            </a:r>
            <a:r>
              <a:rPr lang="en-US" sz="1800" b="1"/>
              <a:t> </a:t>
            </a:r>
            <a:r>
              <a:rPr lang="sr-Latn-CS" sz="1800" b="1"/>
              <a:t>polaganja</a:t>
            </a:r>
            <a:r>
              <a:rPr lang="en-US" sz="2000"/>
              <a:t> </a:t>
            </a: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152400" y="609600"/>
            <a:ext cx="8839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sl-SI"/>
              <a:t>Za formiranje novih polja u red </a:t>
            </a:r>
            <a:r>
              <a:rPr lang="sl-SI" i="1"/>
              <a:t>Field</a:t>
            </a:r>
            <a:r>
              <a:rPr lang="sl-SI"/>
              <a:t>, tj. red za naziv polja, u prazno polje se upisuje: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sl-SI" b="1"/>
              <a:t>Naziv izračunatog polja: Izraz koji definiše novo polje.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sr-Latn-CS" b="1" u="sng">
                <a:solidFill>
                  <a:srgbClr val="0066FF"/>
                </a:solidFill>
              </a:rPr>
              <a:t>Identifikatori</a:t>
            </a:r>
            <a:r>
              <a:rPr lang="en-US" b="1" u="sng">
                <a:solidFill>
                  <a:srgbClr val="0066FF"/>
                </a:solidFill>
              </a:rPr>
              <a:t>-adrese</a:t>
            </a:r>
            <a:r>
              <a:rPr lang="sr-Latn-CS" b="1">
                <a:solidFill>
                  <a:srgbClr val="0066FF"/>
                </a:solidFill>
              </a:rPr>
              <a:t>:</a:t>
            </a:r>
            <a:r>
              <a:rPr lang="en-US">
                <a:solidFill>
                  <a:srgbClr val="0066FF"/>
                </a:solidFill>
              </a:rPr>
              <a:t> </a:t>
            </a:r>
            <a:r>
              <a:rPr lang="en-US" b="1">
                <a:solidFill>
                  <a:srgbClr val="0066FF"/>
                </a:solidFill>
              </a:rPr>
              <a:t>[Objekat]![Ime polja]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solidFill>
                  <a:srgbClr val="FF3300"/>
                </a:solidFill>
              </a:rPr>
              <a:t>Npr. [tblStudenti]![Ime]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en-US" sz="1000" b="1">
              <a:solidFill>
                <a:srgbClr val="FF330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b="1" u="sng">
                <a:solidFill>
                  <a:srgbClr val="0066FF"/>
                </a:solidFill>
              </a:rPr>
              <a:t>Operator spajanja</a:t>
            </a:r>
            <a:r>
              <a:rPr lang="en-US" u="sng">
                <a:solidFill>
                  <a:srgbClr val="0066FF"/>
                </a:solidFill>
              </a:rPr>
              <a:t> vrijednosti polja</a:t>
            </a:r>
            <a:r>
              <a:rPr lang="en-US">
                <a:solidFill>
                  <a:srgbClr val="0066FF"/>
                </a:solidFill>
              </a:rPr>
              <a:t>: </a:t>
            </a:r>
            <a:r>
              <a:rPr lang="en-US" b="1">
                <a:solidFill>
                  <a:srgbClr val="0066FF"/>
                </a:solidFill>
              </a:rPr>
              <a:t>&amp;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solidFill>
                  <a:srgbClr val="FF3300"/>
                </a:solidFill>
              </a:rPr>
              <a:t>Npr. </a:t>
            </a:r>
            <a:r>
              <a:rPr lang="sr-Latn-CS" b="1">
                <a:solidFill>
                  <a:srgbClr val="FF3300"/>
                </a:solidFill>
              </a:rPr>
              <a:t>Student:</a:t>
            </a:r>
            <a:r>
              <a:rPr lang="en-US" b="1">
                <a:solidFill>
                  <a:srgbClr val="FF3300"/>
                </a:solidFill>
              </a:rPr>
              <a:t>[tblStudenti]![Ime]&amp;” “&amp;[tblStudenti]![Prezime]</a:t>
            </a:r>
          </a:p>
        </p:txBody>
      </p:sp>
      <p:pic>
        <p:nvPicPr>
          <p:cNvPr id="12186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657600"/>
            <a:ext cx="76200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CD7B-255E-4CFE-9D4D-D960696F3EEA}" type="slidenum">
              <a:rPr lang="en-US"/>
              <a:pPr/>
              <a:t>7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1416050"/>
          </a:xfrm>
        </p:spPr>
        <p:txBody>
          <a:bodyPr/>
          <a:lstStyle/>
          <a:p>
            <a:pPr>
              <a:buFont typeface="Symbol" pitchFamily="18" charset="2"/>
              <a:buNone/>
            </a:pPr>
            <a:r>
              <a:rPr lang="sr-Latn-CS" sz="2400" b="1" u="sng"/>
              <a:t>Glavni prozor DB - Prozor </a:t>
            </a:r>
            <a:r>
              <a:rPr lang="sr-Latn-CS" sz="2400" b="1" i="1" u="sng"/>
              <a:t>Database</a:t>
            </a:r>
            <a:r>
              <a:rPr lang="en-US" sz="1600" b="1" i="1"/>
              <a:t> </a:t>
            </a:r>
            <a:r>
              <a:rPr lang="sr-Latn-CS" sz="2000"/>
              <a:t>ima tri osnovna dijela:</a:t>
            </a:r>
            <a:r>
              <a:rPr lang="sr-Latn-CS" sz="1600"/>
              <a:t> </a:t>
            </a:r>
            <a:endParaRPr lang="en-GB" sz="1600"/>
          </a:p>
          <a:p>
            <a:pPr>
              <a:buFontTx/>
              <a:buNone/>
            </a:pPr>
            <a:r>
              <a:rPr lang="sr-Latn-CS" sz="1800" b="1" i="1"/>
              <a:t>Objects</a:t>
            </a:r>
            <a:r>
              <a:rPr lang="sr-Latn-CS" sz="1800" b="1"/>
              <a:t> meni</a:t>
            </a:r>
            <a:r>
              <a:rPr lang="sr-Latn-CS" sz="1800"/>
              <a:t>, </a:t>
            </a:r>
            <a:endParaRPr lang="en-GB" sz="1800"/>
          </a:p>
          <a:p>
            <a:pPr>
              <a:buFontTx/>
              <a:buNone/>
            </a:pPr>
            <a:r>
              <a:rPr lang="sr-Latn-CS" sz="1800" b="1"/>
              <a:t>Paleta sa alatkama</a:t>
            </a:r>
            <a:r>
              <a:rPr lang="sr-Latn-CS" sz="1800"/>
              <a:t> i </a:t>
            </a:r>
            <a:endParaRPr lang="en-GB" sz="1800"/>
          </a:p>
          <a:p>
            <a:pPr>
              <a:buFontTx/>
              <a:buNone/>
            </a:pPr>
            <a:r>
              <a:rPr lang="sr-Latn-CS" sz="1800" b="1"/>
              <a:t>Radna površ</a:t>
            </a:r>
            <a:r>
              <a:rPr lang="sr-Latn-CS" sz="1800"/>
              <a:t>.</a:t>
            </a:r>
            <a:endParaRPr lang="en-US" sz="1800"/>
          </a:p>
          <a:p>
            <a:pPr>
              <a:buFontTx/>
              <a:buNone/>
            </a:pPr>
            <a:endParaRPr lang="sr-Latn-CS" sz="1600" b="1" i="1" u="sng"/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533400" y="1981200"/>
            <a:ext cx="7583488" cy="4495800"/>
            <a:chOff x="249" y="1253"/>
            <a:chExt cx="4441" cy="2625"/>
          </a:xfrm>
        </p:grpSpPr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3" y="1253"/>
              <a:ext cx="3321" cy="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3862" y="1983"/>
              <a:ext cx="828" cy="6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sr-Latn-CS" sz="1000"/>
                <a:t>Paleta sa alatkama:</a:t>
              </a:r>
            </a:p>
            <a:p>
              <a:pPr lvl="1" eaLnBrk="1" hangingPunct="1"/>
              <a:r>
                <a:rPr lang="sr-Latn-CS" sz="1000"/>
                <a:t>"</a:t>
              </a:r>
              <a:r>
                <a:rPr lang="sr-Latn-CS" sz="1000" i="1"/>
                <a:t>Open</a:t>
              </a:r>
              <a:r>
                <a:rPr lang="sr-Latn-CS" sz="1000"/>
                <a:t>"</a:t>
              </a:r>
            </a:p>
            <a:p>
              <a:pPr lvl="1" eaLnBrk="1" hangingPunct="1"/>
              <a:r>
                <a:rPr lang="sr-Latn-CS" sz="1000"/>
                <a:t>"</a:t>
              </a:r>
              <a:r>
                <a:rPr lang="sr-Latn-CS" sz="1000" i="1"/>
                <a:t>Design</a:t>
              </a:r>
              <a:r>
                <a:rPr lang="sr-Latn-CS" sz="1000"/>
                <a:t>"</a:t>
              </a:r>
            </a:p>
            <a:p>
              <a:pPr lvl="1" eaLnBrk="1" hangingPunct="1"/>
              <a:r>
                <a:rPr lang="sr-Latn-CS" sz="1000"/>
                <a:t>"</a:t>
              </a:r>
              <a:r>
                <a:rPr lang="sr-Latn-CS" sz="1000" i="1"/>
                <a:t>New</a:t>
              </a:r>
              <a:r>
                <a:rPr lang="sr-Latn-CS" sz="1000"/>
                <a:t>"</a:t>
              </a:r>
            </a:p>
            <a:p>
              <a:pPr lvl="1" eaLnBrk="1" hangingPunct="1"/>
              <a:r>
                <a:rPr lang="sr-Latn-CS" sz="1000"/>
                <a:t>"</a:t>
              </a:r>
              <a:r>
                <a:rPr lang="sr-Latn-CS" sz="1000" i="1"/>
                <a:t>Delete</a:t>
              </a:r>
              <a:r>
                <a:rPr lang="sr-Latn-CS" sz="1000"/>
                <a:t>"</a:t>
              </a:r>
            </a:p>
            <a:p>
              <a:pPr lvl="1" eaLnBrk="1" hangingPunct="1"/>
              <a:r>
                <a:rPr lang="sr-Latn-CS" sz="1000"/>
                <a:t>"</a:t>
              </a:r>
              <a:r>
                <a:rPr lang="sr-Latn-CS" sz="1000" i="1"/>
                <a:t>Views</a:t>
              </a:r>
              <a:r>
                <a:rPr lang="sr-Latn-CS" sz="1000"/>
                <a:t>" (4)</a:t>
              </a:r>
            </a:p>
            <a:p>
              <a:pPr algn="ctr" eaLnBrk="1" hangingPunct="1"/>
              <a:endParaRPr lang="en-US"/>
            </a:p>
          </p:txBody>
        </p:sp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2072" y="3292"/>
              <a:ext cx="941" cy="2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sr-Latn-CS" sz="1000"/>
                <a:t>Radna površina prozora</a:t>
              </a:r>
            </a:p>
            <a:p>
              <a:pPr algn="ctr" eaLnBrk="1" hangingPunct="1"/>
              <a:endParaRPr lang="en-US"/>
            </a:p>
          </p:txBody>
        </p:sp>
        <p:sp>
          <p:nvSpPr>
            <p:cNvPr id="11271" name="Rectangle 7"/>
            <p:cNvSpPr>
              <a:spLocks noChangeArrowheads="1"/>
            </p:cNvSpPr>
            <p:nvPr/>
          </p:nvSpPr>
          <p:spPr bwMode="auto">
            <a:xfrm>
              <a:off x="249" y="2143"/>
              <a:ext cx="743" cy="1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sr-Latn-CS" sz="1000"/>
                <a:t>"</a:t>
              </a:r>
              <a:r>
                <a:rPr lang="sr-Latn-CS" sz="1000" i="1"/>
                <a:t>Objects </a:t>
              </a:r>
              <a:r>
                <a:rPr lang="sr-Latn-CS" sz="1000"/>
                <a:t>meni "</a:t>
              </a:r>
              <a:endParaRPr lang="en-US"/>
            </a:p>
          </p:txBody>
        </p:sp>
        <p:sp>
          <p:nvSpPr>
            <p:cNvPr id="11272" name="Line 8"/>
            <p:cNvSpPr>
              <a:spLocks noChangeShapeType="1"/>
            </p:cNvSpPr>
            <p:nvPr/>
          </p:nvSpPr>
          <p:spPr bwMode="auto">
            <a:xfrm>
              <a:off x="2960" y="2057"/>
              <a:ext cx="92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Line 9"/>
            <p:cNvSpPr>
              <a:spLocks noChangeShapeType="1"/>
            </p:cNvSpPr>
            <p:nvPr/>
          </p:nvSpPr>
          <p:spPr bwMode="auto">
            <a:xfrm>
              <a:off x="912" y="2176"/>
              <a:ext cx="24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6A04-8008-421C-9808-12322790CA7E}" type="slidenum">
              <a:rPr lang="en-US"/>
              <a:pPr/>
              <a:t>70</a:t>
            </a:fld>
            <a:endParaRPr lang="en-US"/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152400" y="-11113"/>
            <a:ext cx="8839200" cy="500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1113">
              <a:tabLst>
                <a:tab pos="323850" algn="l"/>
              </a:tabLst>
            </a:pPr>
            <a:r>
              <a:rPr lang="sl-SI" sz="2000" b="1" u="sng"/>
              <a:t>Primjeri formiranja novog polja spajanjem sadržaja postojećih polja</a:t>
            </a:r>
            <a:r>
              <a:rPr lang="sl-SI" sz="2400" b="1" u="sng"/>
              <a:t>: </a:t>
            </a:r>
          </a:p>
          <a:p>
            <a:pPr indent="11113">
              <a:tabLst>
                <a:tab pos="323850" algn="l"/>
              </a:tabLst>
            </a:pPr>
            <a:endParaRPr lang="en-US" sz="1000" b="1" u="sng"/>
          </a:p>
          <a:p>
            <a:pPr indent="11113">
              <a:tabLst>
                <a:tab pos="323850" algn="l"/>
              </a:tabLst>
            </a:pPr>
            <a:r>
              <a:rPr lang="sl-SI"/>
              <a:t>1.</a:t>
            </a:r>
            <a:r>
              <a:rPr lang="sl-SI" sz="2400"/>
              <a:t> </a:t>
            </a:r>
            <a:r>
              <a:rPr lang="sl-SI"/>
              <a:t>U upitu koji sadrži tabelu tblStudenti i u njoj polja Prezime i Ime, formirati novo polje Student koje daje podatke Prezime i ime studenta (npr. </a:t>
            </a:r>
            <a:r>
              <a:rPr lang="en-US"/>
              <a:t>Marković Marko):</a:t>
            </a:r>
          </a:p>
          <a:p>
            <a:pPr indent="11113">
              <a:buFontTx/>
              <a:buChar char="•"/>
              <a:tabLst>
                <a:tab pos="323850" algn="l"/>
              </a:tabLst>
            </a:pPr>
            <a:r>
              <a:rPr lang="sr-Latn-CS" b="1" i="1"/>
              <a:t> </a:t>
            </a:r>
            <a:r>
              <a:rPr lang="sr-Latn-CS"/>
              <a:t>U praznu kolou reda </a:t>
            </a:r>
            <a:r>
              <a:rPr lang="en-US" i="1"/>
              <a:t>Field</a:t>
            </a:r>
            <a:r>
              <a:rPr lang="sr-Latn-CS"/>
              <a:t>:</a:t>
            </a:r>
            <a:r>
              <a:rPr lang="sr-Latn-CS">
                <a:solidFill>
                  <a:srgbClr val="C0C0C0"/>
                </a:solidFill>
              </a:rPr>
              <a:t>, (LTMx1) upisuje se,</a:t>
            </a:r>
            <a:r>
              <a:rPr lang="en-US">
                <a:solidFill>
                  <a:srgbClr val="C0C0C0"/>
                </a:solidFill>
              </a:rPr>
              <a:t> </a:t>
            </a:r>
            <a:endParaRPr lang="sr-Latn-CS">
              <a:solidFill>
                <a:srgbClr val="C0C0C0"/>
              </a:solidFill>
            </a:endParaRPr>
          </a:p>
          <a:p>
            <a:pPr indent="11113">
              <a:tabLst>
                <a:tab pos="323850" algn="l"/>
              </a:tabLst>
            </a:pPr>
            <a:r>
              <a:rPr lang="sr-Latn-CS"/>
              <a:t>	</a:t>
            </a:r>
            <a:r>
              <a:rPr lang="en-US" b="1">
                <a:solidFill>
                  <a:srgbClr val="FF3300"/>
                </a:solidFill>
              </a:rPr>
              <a:t>Student: [tblStudenti]![Prezime]&amp; “ ”&amp;[tblStudenti]![Ime]</a:t>
            </a:r>
            <a:endParaRPr lang="sr-Latn-CS" b="1">
              <a:solidFill>
                <a:srgbClr val="FF3300"/>
              </a:solidFill>
            </a:endParaRPr>
          </a:p>
          <a:p>
            <a:pPr indent="11113">
              <a:tabLst>
                <a:tab pos="323850" algn="l"/>
              </a:tabLst>
            </a:pPr>
            <a:r>
              <a:rPr lang="en-US"/>
              <a:t>2.</a:t>
            </a:r>
            <a:r>
              <a:rPr lang="en-US" sz="2400"/>
              <a:t> </a:t>
            </a:r>
            <a:r>
              <a:rPr lang="en-US"/>
              <a:t>U u</a:t>
            </a:r>
            <a:r>
              <a:rPr lang="sr-Latn-CS"/>
              <a:t>p</a:t>
            </a:r>
            <a:r>
              <a:rPr lang="en-US"/>
              <a:t>itu koji sadrži tabelu tblStudenti i u njoj polja Prezime, ImeOca i Ime, formirati novo polje Student koje daje podatke Ime, početno slovo imena oca i prezime </a:t>
            </a:r>
            <a:r>
              <a:rPr lang="sr-Latn-CS"/>
              <a:t>s</a:t>
            </a:r>
            <a:r>
              <a:rPr lang="en-US"/>
              <a:t>tudenta (npr. Marko M. Marković):</a:t>
            </a:r>
          </a:p>
          <a:p>
            <a:pPr indent="11113">
              <a:buFontTx/>
              <a:buChar char="•"/>
              <a:tabLst>
                <a:tab pos="323850" algn="l"/>
              </a:tabLst>
            </a:pPr>
            <a:r>
              <a:rPr lang="sr-Latn-CS"/>
              <a:t> U praznu kolonu reda </a:t>
            </a:r>
            <a:r>
              <a:rPr lang="en-US" i="1"/>
              <a:t>Field</a:t>
            </a:r>
            <a:r>
              <a:rPr lang="sr-Latn-CS"/>
              <a:t>:</a:t>
            </a:r>
            <a:r>
              <a:rPr lang="sr-Latn-CS">
                <a:solidFill>
                  <a:srgbClr val="C0C0C0"/>
                </a:solidFill>
              </a:rPr>
              <a:t>, (LTMx1) upisuje se,</a:t>
            </a:r>
            <a:r>
              <a:rPr lang="en-US">
                <a:solidFill>
                  <a:srgbClr val="C0C0C0"/>
                </a:solidFill>
              </a:rPr>
              <a:t> </a:t>
            </a:r>
            <a:endParaRPr lang="sr-Latn-CS">
              <a:solidFill>
                <a:srgbClr val="C0C0C0"/>
              </a:solidFill>
            </a:endParaRPr>
          </a:p>
          <a:p>
            <a:pPr indent="11113">
              <a:tabLst>
                <a:tab pos="323850" algn="l"/>
              </a:tabLst>
            </a:pPr>
            <a:r>
              <a:rPr lang="sr-Latn-CS" b="1"/>
              <a:t>	</a:t>
            </a:r>
            <a:r>
              <a:rPr lang="en-US" b="1">
                <a:solidFill>
                  <a:srgbClr val="FF3300"/>
                </a:solidFill>
              </a:rPr>
              <a:t>Student: [tblStudenti]![Ime]&amp;“ ”&amp; </a:t>
            </a:r>
            <a:r>
              <a:rPr lang="en-US" b="1" i="1">
                <a:solidFill>
                  <a:srgbClr val="FF3300"/>
                </a:solidFill>
              </a:rPr>
              <a:t>Left</a:t>
            </a:r>
            <a:r>
              <a:rPr lang="en-US" b="1">
                <a:solidFill>
                  <a:srgbClr val="FF3300"/>
                </a:solidFill>
              </a:rPr>
              <a:t> ([tblStudenti]![ImeOca];1) &amp;”.  “ </a:t>
            </a:r>
            <a:r>
              <a:rPr lang="sr-Latn-CS" b="1">
                <a:solidFill>
                  <a:srgbClr val="FF3300"/>
                </a:solidFill>
              </a:rPr>
              <a:t>	</a:t>
            </a:r>
            <a:r>
              <a:rPr lang="en-US" b="1">
                <a:solidFill>
                  <a:srgbClr val="FF3300"/>
                </a:solidFill>
              </a:rPr>
              <a:t>&amp;[tblStudenti]![Prezime]</a:t>
            </a:r>
          </a:p>
          <a:p>
            <a:pPr indent="11113">
              <a:tabLst>
                <a:tab pos="323850" algn="l"/>
              </a:tabLst>
            </a:pPr>
            <a:r>
              <a:rPr lang="en-US"/>
              <a:t>3.</a:t>
            </a:r>
            <a:r>
              <a:rPr lang="en-US" sz="2400"/>
              <a:t> </a:t>
            </a:r>
            <a:r>
              <a:rPr lang="en-US"/>
              <a:t>U upitu koji sadrži tabelu tblStudenti i u njoj polja </a:t>
            </a:r>
            <a:r>
              <a:rPr lang="sr-Latn-CS"/>
              <a:t>PostanskiBroj i Grad, formirati novo polje naziva Odredište </a:t>
            </a:r>
            <a:r>
              <a:rPr lang="en-US"/>
              <a:t>sa podacima </a:t>
            </a:r>
            <a:r>
              <a:rPr lang="sr-Latn-CS"/>
              <a:t>poštabnski broj, grad</a:t>
            </a:r>
            <a:r>
              <a:rPr lang="en-US"/>
              <a:t>  </a:t>
            </a:r>
            <a:endParaRPr lang="sr-Latn-CS"/>
          </a:p>
          <a:p>
            <a:pPr indent="11113">
              <a:tabLst>
                <a:tab pos="323850" algn="l"/>
              </a:tabLst>
            </a:pPr>
            <a:r>
              <a:rPr lang="en-US"/>
              <a:t>(npr. </a:t>
            </a:r>
            <a:r>
              <a:rPr lang="sr-Latn-CS"/>
              <a:t>20 000, Podgorica</a:t>
            </a:r>
            <a:r>
              <a:rPr lang="en-US"/>
              <a:t>) :</a:t>
            </a:r>
            <a:endParaRPr lang="en-US" b="1" i="1"/>
          </a:p>
          <a:p>
            <a:pPr indent="11113">
              <a:buFontTx/>
              <a:buChar char="•"/>
              <a:tabLst>
                <a:tab pos="323850" algn="l"/>
              </a:tabLst>
            </a:pPr>
            <a:r>
              <a:rPr lang="sr-Latn-CS"/>
              <a:t> U praznu kolonu reda </a:t>
            </a:r>
            <a:r>
              <a:rPr lang="en-US" i="1"/>
              <a:t>Field</a:t>
            </a:r>
            <a:r>
              <a:rPr lang="sr-Latn-CS"/>
              <a:t>:</a:t>
            </a:r>
            <a:r>
              <a:rPr lang="sr-Latn-CS">
                <a:solidFill>
                  <a:srgbClr val="C0C0C0"/>
                </a:solidFill>
              </a:rPr>
              <a:t>, (LTMx1) upisuje se,</a:t>
            </a:r>
            <a:r>
              <a:rPr lang="en-US">
                <a:solidFill>
                  <a:srgbClr val="C0C0C0"/>
                </a:solidFill>
              </a:rPr>
              <a:t> </a:t>
            </a:r>
            <a:endParaRPr lang="sr-Latn-CS">
              <a:solidFill>
                <a:srgbClr val="C0C0C0"/>
              </a:solidFill>
            </a:endParaRPr>
          </a:p>
          <a:p>
            <a:pPr indent="11113">
              <a:tabLst>
                <a:tab pos="323850" algn="l"/>
              </a:tabLst>
            </a:pPr>
            <a:r>
              <a:rPr lang="sr-Latn-CS" b="1">
                <a:solidFill>
                  <a:srgbClr val="FF3300"/>
                </a:solidFill>
              </a:rPr>
              <a:t>	Odredište</a:t>
            </a:r>
            <a:r>
              <a:rPr lang="en-US" b="1">
                <a:solidFill>
                  <a:srgbClr val="FF3300"/>
                </a:solidFill>
              </a:rPr>
              <a:t>: [tblStudenti]![</a:t>
            </a:r>
            <a:r>
              <a:rPr lang="sr-Latn-CS" b="1">
                <a:solidFill>
                  <a:srgbClr val="FF3300"/>
                </a:solidFill>
              </a:rPr>
              <a:t>PostanskiBroj</a:t>
            </a:r>
            <a:r>
              <a:rPr lang="en-US" b="1">
                <a:solidFill>
                  <a:srgbClr val="FF3300"/>
                </a:solidFill>
              </a:rPr>
              <a:t>]&amp;“</a:t>
            </a:r>
            <a:r>
              <a:rPr lang="sr-Latn-CS" b="1">
                <a:solidFill>
                  <a:srgbClr val="FF3300"/>
                </a:solidFill>
              </a:rPr>
              <a:t>,</a:t>
            </a:r>
            <a:r>
              <a:rPr lang="en-US" b="1">
                <a:solidFill>
                  <a:srgbClr val="FF3300"/>
                </a:solidFill>
              </a:rPr>
              <a:t> ”&amp;[tblStudenti]![</a:t>
            </a:r>
            <a:r>
              <a:rPr lang="sr-Latn-CS" b="1">
                <a:solidFill>
                  <a:srgbClr val="FF3300"/>
                </a:solidFill>
              </a:rPr>
              <a:t>Grad</a:t>
            </a:r>
            <a:r>
              <a:rPr lang="en-US" b="1">
                <a:solidFill>
                  <a:srgbClr val="FF3300"/>
                </a:solidFill>
              </a:rPr>
              <a:t>] </a:t>
            </a: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152400" y="5059363"/>
            <a:ext cx="88392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tabLst>
                <a:tab pos="1733550" algn="l"/>
              </a:tabLst>
            </a:pPr>
            <a:r>
              <a:rPr lang="en-US" sz="1400" u="sng">
                <a:solidFill>
                  <a:srgbClr val="0066FF"/>
                </a:solidFill>
              </a:rPr>
              <a:t>Napomena:</a:t>
            </a:r>
            <a:endParaRPr lang="en-US" sz="1400">
              <a:solidFill>
                <a:srgbClr val="0066FF"/>
              </a:solidFill>
            </a:endParaRPr>
          </a:p>
          <a:p>
            <a:pPr marL="342900" indent="-342900">
              <a:buFontTx/>
              <a:buAutoNum type="arabicPeriod"/>
              <a:tabLst>
                <a:tab pos="1733550" algn="l"/>
              </a:tabLst>
            </a:pPr>
            <a:r>
              <a:rPr lang="en-US" sz="1400">
                <a:solidFill>
                  <a:srgbClr val="0066FF"/>
                </a:solidFill>
              </a:rPr>
              <a:t>Ako je u izrazu sa operatorom &amp;</a:t>
            </a:r>
            <a:r>
              <a:rPr lang="sr-Latn-CS" sz="1400">
                <a:solidFill>
                  <a:srgbClr val="0066FF"/>
                </a:solidFill>
              </a:rPr>
              <a:t> vrijednost oba polja Null i rezultat spajanja je Null. </a:t>
            </a:r>
          </a:p>
          <a:p>
            <a:pPr marL="342900" indent="-342900">
              <a:tabLst>
                <a:tab pos="1733550" algn="l"/>
              </a:tabLst>
            </a:pPr>
            <a:r>
              <a:rPr lang="sr-Latn-CS" sz="1400">
                <a:solidFill>
                  <a:srgbClr val="0066FF"/>
                </a:solidFill>
              </a:rPr>
              <a:t>Ako samo jedno polje ima vrijednost Null, Access to polje pretvara u znakovni niz dužine 0 (prazan string </a:t>
            </a:r>
            <a:r>
              <a:rPr lang="en-US" sz="1400">
                <a:solidFill>
                  <a:srgbClr val="0066FF"/>
                </a:solidFill>
              </a:rPr>
              <a:t>” ”). </a:t>
            </a:r>
          </a:p>
          <a:p>
            <a:pPr marL="342900" indent="-342900">
              <a:tabLst>
                <a:tab pos="1733550" algn="l"/>
              </a:tabLst>
            </a:pPr>
            <a:r>
              <a:rPr lang="sr-Latn-CS" sz="1400">
                <a:solidFill>
                  <a:srgbClr val="0066FF"/>
                </a:solidFill>
              </a:rPr>
              <a:t>2. Za spajanje znakovnih nizova može da se koristi i matematički operator sabiranja (+),</a:t>
            </a:r>
            <a:endParaRPr lang="en-US" sz="1400">
              <a:solidFill>
                <a:srgbClr val="0066FF"/>
              </a:solidFill>
            </a:endParaRPr>
          </a:p>
          <a:p>
            <a:pPr marL="342900" indent="-342900">
              <a:tabLst>
                <a:tab pos="1733550" algn="l"/>
              </a:tabLst>
            </a:pPr>
            <a:r>
              <a:rPr lang="sr-Latn-CS" sz="1400" b="1">
                <a:solidFill>
                  <a:srgbClr val="0066FF"/>
                </a:solidFill>
              </a:rPr>
              <a:t>		npr. Student:</a:t>
            </a:r>
            <a:r>
              <a:rPr lang="en-US" sz="1400" b="1">
                <a:solidFill>
                  <a:srgbClr val="0066FF"/>
                </a:solidFill>
              </a:rPr>
              <a:t> [Ime]+ " "+[Prezime] </a:t>
            </a:r>
            <a:endParaRPr lang="en-US" sz="1400">
              <a:solidFill>
                <a:srgbClr val="0066FF"/>
              </a:solidFill>
            </a:endParaRPr>
          </a:p>
          <a:p>
            <a:pPr marL="342900" indent="-342900">
              <a:tabLst>
                <a:tab pos="1733550" algn="l"/>
              </a:tabLst>
            </a:pPr>
            <a:r>
              <a:rPr lang="en-US" sz="1400">
                <a:solidFill>
                  <a:srgbClr val="0066FF"/>
                </a:solidFill>
              </a:rPr>
              <a:t>3. </a:t>
            </a:r>
            <a:r>
              <a:rPr lang="en-US" sz="1400" b="1">
                <a:solidFill>
                  <a:srgbClr val="0066FF"/>
                </a:solidFill>
              </a:rPr>
              <a:t>Za spajanje znakovnih nizova treba koristiti tekstualni operator ampersand (&amp;). </a:t>
            </a:r>
          </a:p>
          <a:p>
            <a:pPr marL="342900" indent="-342900">
              <a:tabLst>
                <a:tab pos="1733550" algn="l"/>
              </a:tabLst>
            </a:pPr>
            <a:r>
              <a:rPr lang="en-US" sz="1400">
                <a:solidFill>
                  <a:srgbClr val="0066FF"/>
                </a:solidFill>
              </a:rPr>
              <a:t>4.  Ako je u izrazu sa matemati</a:t>
            </a:r>
            <a:r>
              <a:rPr lang="sr-Latn-CS" sz="1400">
                <a:solidFill>
                  <a:srgbClr val="0066FF"/>
                </a:solidFill>
              </a:rPr>
              <a:t>čkim operatrima </a:t>
            </a:r>
            <a:r>
              <a:rPr lang="en-US" sz="1400">
                <a:solidFill>
                  <a:srgbClr val="0066FF"/>
                </a:solidFill>
              </a:rPr>
              <a:t>bilo koja vrijednost Null  rezultat će biti Null.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6259-519F-46F2-98BF-97D3AA3B047A}" type="slidenum">
              <a:rPr lang="en-US"/>
              <a:pPr/>
              <a:t>71</a:t>
            </a:fld>
            <a:endParaRPr lang="en-US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819400"/>
            <a:ext cx="8763000" cy="3429000"/>
          </a:xfrm>
          <a:prstGeom prst="rect">
            <a:avLst/>
          </a:prstGeom>
          <a:noFill/>
        </p:spPr>
      </p:pic>
      <p:sp>
        <p:nvSpPr>
          <p:cNvPr id="12288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752600"/>
          </a:xfrm>
        </p:spPr>
        <p:txBody>
          <a:bodyPr/>
          <a:lstStyle/>
          <a:p>
            <a:pPr algn="l"/>
            <a:r>
              <a:rPr lang="sr-Latn-CS" sz="2800" b="1" u="sng"/>
              <a:t>Funkcij</a:t>
            </a:r>
            <a:r>
              <a:rPr lang="en-US" sz="2800" b="1" u="sng"/>
              <a:t>a</a:t>
            </a:r>
            <a:r>
              <a:rPr lang="en-US" sz="2800" b="1"/>
              <a:t>: </a:t>
            </a:r>
            <a:r>
              <a:rPr lang="sr-Latn-CS" sz="2400" b="1" i="1">
                <a:solidFill>
                  <a:srgbClr val="0066FF"/>
                </a:solidFill>
              </a:rPr>
              <a:t>Year</a:t>
            </a:r>
            <a:r>
              <a:rPr lang="sr-Latn-CS" sz="2400" b="1">
                <a:solidFill>
                  <a:srgbClr val="0066FF"/>
                </a:solidFill>
              </a:rPr>
              <a:t>(datum)-</a:t>
            </a:r>
            <a:r>
              <a:rPr lang="sr-Latn-CS" sz="2400">
                <a:solidFill>
                  <a:srgbClr val="0066FF"/>
                </a:solidFill>
              </a:rPr>
              <a:t>izdvaja godinu iz datuma</a:t>
            </a:r>
            <a:r>
              <a:rPr lang="en-US" sz="2400">
                <a:solidFill>
                  <a:srgbClr val="0066FF"/>
                </a:solidFill>
              </a:rPr>
              <a:t>, </a:t>
            </a:r>
            <a:br>
              <a:rPr lang="en-US" sz="2400">
                <a:solidFill>
                  <a:srgbClr val="0066FF"/>
                </a:solidFill>
              </a:rPr>
            </a:br>
            <a:r>
              <a:rPr lang="en-US" sz="2000">
                <a:solidFill>
                  <a:srgbClr val="0066FF"/>
                </a:solidFill>
              </a:rPr>
              <a:t>!!! datum se stavlja izmedju #</a:t>
            </a:r>
            <a:r>
              <a:rPr lang="sr-Latn-CS" sz="2000">
                <a:solidFill>
                  <a:srgbClr val="0066FF"/>
                </a:solidFill>
              </a:rPr>
              <a:t/>
            </a:r>
            <a:br>
              <a:rPr lang="sr-Latn-CS" sz="2000">
                <a:solidFill>
                  <a:srgbClr val="0066FF"/>
                </a:solidFill>
              </a:rPr>
            </a:br>
            <a:r>
              <a:rPr lang="sr-Latn-CS" sz="1800" b="1" i="1">
                <a:solidFill>
                  <a:srgbClr val="0066FF"/>
                </a:solidFill>
              </a:rPr>
              <a:t>Year</a:t>
            </a:r>
            <a:r>
              <a:rPr lang="sr-Latn-CS" sz="1800" b="1">
                <a:solidFill>
                  <a:srgbClr val="0066FF"/>
                </a:solidFill>
              </a:rPr>
              <a:t>(</a:t>
            </a:r>
            <a:r>
              <a:rPr lang="en-US" sz="1800" b="1">
                <a:solidFill>
                  <a:srgbClr val="0066FF"/>
                </a:solidFill>
              </a:rPr>
              <a:t>Adresa datumskog polja) – </a:t>
            </a:r>
            <a:r>
              <a:rPr lang="en-US" sz="1800">
                <a:solidFill>
                  <a:srgbClr val="0066FF"/>
                </a:solidFill>
              </a:rPr>
              <a:t>izdvaja godinu iz datuma u svim zapisima</a:t>
            </a:r>
            <a:r>
              <a:rPr lang="sr-Latn-CS" sz="1800">
                <a:solidFill>
                  <a:srgbClr val="0066FF"/>
                </a:solidFill>
              </a:rPr>
              <a:t> polja</a:t>
            </a:r>
            <a:r>
              <a:rPr lang="sr-Latn-CS" sz="1800" u="sng">
                <a:solidFill>
                  <a:srgbClr val="0066FF"/>
                </a:solidFill>
              </a:rPr>
              <a:t/>
            </a:r>
            <a:br>
              <a:rPr lang="sr-Latn-CS" sz="1800" u="sng">
                <a:solidFill>
                  <a:srgbClr val="0066FF"/>
                </a:solidFill>
              </a:rPr>
            </a:br>
            <a:r>
              <a:rPr lang="en-US" sz="1800"/>
              <a:t>Npr.: 	</a:t>
            </a:r>
            <a:r>
              <a:rPr lang="en-US" sz="1800" i="1">
                <a:solidFill>
                  <a:srgbClr val="FF3300"/>
                </a:solidFill>
              </a:rPr>
              <a:t>Year</a:t>
            </a:r>
            <a:r>
              <a:rPr lang="en-US" sz="1800">
                <a:solidFill>
                  <a:srgbClr val="FF3300"/>
                </a:solidFill>
              </a:rPr>
              <a:t>(#1.1.2010#) </a:t>
            </a:r>
            <a:br>
              <a:rPr lang="en-US" sz="1800">
                <a:solidFill>
                  <a:srgbClr val="FF3300"/>
                </a:solidFill>
              </a:rPr>
            </a:br>
            <a:r>
              <a:rPr lang="en-US" sz="1800">
                <a:solidFill>
                  <a:srgbClr val="FF3300"/>
                </a:solidFill>
              </a:rPr>
              <a:t>	</a:t>
            </a:r>
            <a:r>
              <a:rPr lang="en-US" sz="1800" i="1">
                <a:solidFill>
                  <a:srgbClr val="FF3300"/>
                </a:solidFill>
              </a:rPr>
              <a:t>Year</a:t>
            </a:r>
            <a:r>
              <a:rPr lang="en-US" sz="1800">
                <a:solidFill>
                  <a:srgbClr val="FF3300"/>
                </a:solidFill>
              </a:rPr>
              <a:t>([tblIndeksi]![DatumPolaganja])	</a:t>
            </a:r>
            <a:endParaRPr lang="en-US" sz="1800" u="sng">
              <a:solidFill>
                <a:srgbClr val="FF3300"/>
              </a:solidFill>
            </a:endParaRP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152400" y="198120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b="1" u="sng">
                <a:solidFill>
                  <a:schemeClr val="tx2"/>
                </a:solidFill>
              </a:rPr>
              <a:t>Primjer </a:t>
            </a:r>
            <a:r>
              <a:rPr lang="sr-Latn-CS" b="1" u="sng">
                <a:solidFill>
                  <a:schemeClr val="tx2"/>
                </a:solidFill>
              </a:rPr>
              <a:t>5</a:t>
            </a:r>
            <a:r>
              <a:rPr lang="en-US" b="1" u="sng">
                <a:solidFill>
                  <a:schemeClr val="tx2"/>
                </a:solidFill>
              </a:rPr>
              <a:t>:</a:t>
            </a:r>
            <a:r>
              <a:rPr lang="en-US" b="1">
                <a:solidFill>
                  <a:schemeClr val="tx2"/>
                </a:solidFill>
              </a:rPr>
              <a:t> Formirati upit koji izdvaja podatke za Access: Broj indeksa, </a:t>
            </a:r>
            <a:r>
              <a:rPr lang="en-US" b="1">
                <a:solidFill>
                  <a:srgbClr val="0066FF"/>
                </a:solidFill>
              </a:rPr>
              <a:t>Ime i prezime</a:t>
            </a:r>
            <a:r>
              <a:rPr lang="en-US" b="1">
                <a:solidFill>
                  <a:schemeClr val="tx2"/>
                </a:solidFill>
              </a:rPr>
              <a:t>, Ocjena, </a:t>
            </a:r>
            <a:r>
              <a:rPr lang="en-US" b="1">
                <a:solidFill>
                  <a:srgbClr val="0066FF"/>
                </a:solidFill>
              </a:rPr>
              <a:t>Godina polaganja</a:t>
            </a:r>
            <a:r>
              <a:rPr lang="en-US" b="1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E62B-758D-4017-A1F0-DF9AEE621375}" type="slidenum">
              <a:rPr lang="en-US"/>
              <a:pPr/>
              <a:t>72</a:t>
            </a:fld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752600"/>
          </a:xfrm>
        </p:spPr>
        <p:txBody>
          <a:bodyPr/>
          <a:lstStyle/>
          <a:p>
            <a:pPr algn="l"/>
            <a:r>
              <a:rPr lang="sr-Latn-CS" sz="2800" b="1" u="sng"/>
              <a:t>Funkcij</a:t>
            </a:r>
            <a:r>
              <a:rPr lang="en-US" sz="2800" b="1" u="sng"/>
              <a:t>a</a:t>
            </a:r>
            <a:r>
              <a:rPr lang="en-US" sz="2800" b="1"/>
              <a:t>: </a:t>
            </a:r>
            <a:r>
              <a:rPr lang="en-US" sz="2400" b="1" i="1">
                <a:solidFill>
                  <a:srgbClr val="0066FF"/>
                </a:solidFill>
              </a:rPr>
              <a:t>Month</a:t>
            </a:r>
            <a:r>
              <a:rPr lang="sr-Latn-CS" sz="2400" b="1">
                <a:solidFill>
                  <a:srgbClr val="0066FF"/>
                </a:solidFill>
              </a:rPr>
              <a:t>(datum)-</a:t>
            </a:r>
            <a:r>
              <a:rPr lang="sr-Latn-CS" sz="2400">
                <a:solidFill>
                  <a:srgbClr val="0066FF"/>
                </a:solidFill>
              </a:rPr>
              <a:t>izdvaja </a:t>
            </a:r>
            <a:r>
              <a:rPr lang="en-US" sz="2400">
                <a:solidFill>
                  <a:srgbClr val="0066FF"/>
                </a:solidFill>
              </a:rPr>
              <a:t>mjesec</a:t>
            </a:r>
            <a:r>
              <a:rPr lang="sr-Latn-CS" sz="2400">
                <a:solidFill>
                  <a:srgbClr val="0066FF"/>
                </a:solidFill>
              </a:rPr>
              <a:t> iz datuma</a:t>
            </a:r>
            <a:r>
              <a:rPr lang="en-US" sz="2400">
                <a:solidFill>
                  <a:srgbClr val="0066FF"/>
                </a:solidFill>
              </a:rPr>
              <a:t>, </a:t>
            </a:r>
            <a:br>
              <a:rPr lang="en-US" sz="2400">
                <a:solidFill>
                  <a:srgbClr val="0066FF"/>
                </a:solidFill>
              </a:rPr>
            </a:br>
            <a:r>
              <a:rPr lang="en-US" sz="2000">
                <a:solidFill>
                  <a:srgbClr val="0066FF"/>
                </a:solidFill>
              </a:rPr>
              <a:t>!!! datum se stavlja izmedju #</a:t>
            </a:r>
            <a:r>
              <a:rPr lang="sr-Latn-CS" sz="2000">
                <a:solidFill>
                  <a:srgbClr val="0066FF"/>
                </a:solidFill>
              </a:rPr>
              <a:t/>
            </a:r>
            <a:br>
              <a:rPr lang="sr-Latn-CS" sz="2000">
                <a:solidFill>
                  <a:srgbClr val="0066FF"/>
                </a:solidFill>
              </a:rPr>
            </a:br>
            <a:r>
              <a:rPr lang="en-US" sz="1800" b="1" i="1">
                <a:solidFill>
                  <a:srgbClr val="0066FF"/>
                </a:solidFill>
              </a:rPr>
              <a:t>Month</a:t>
            </a:r>
            <a:r>
              <a:rPr lang="sr-Latn-CS" sz="1800" b="1">
                <a:solidFill>
                  <a:srgbClr val="0066FF"/>
                </a:solidFill>
              </a:rPr>
              <a:t>(</a:t>
            </a:r>
            <a:r>
              <a:rPr lang="en-US" sz="1800" b="1">
                <a:solidFill>
                  <a:srgbClr val="0066FF"/>
                </a:solidFill>
              </a:rPr>
              <a:t>Adresa datumskog polja) – </a:t>
            </a:r>
            <a:r>
              <a:rPr lang="en-US" sz="1800">
                <a:solidFill>
                  <a:srgbClr val="0066FF"/>
                </a:solidFill>
              </a:rPr>
              <a:t>izdvaja godinu iz datuma u svim zapisima</a:t>
            </a:r>
            <a:r>
              <a:rPr lang="sr-Latn-CS" sz="1800" u="sng">
                <a:solidFill>
                  <a:srgbClr val="0066FF"/>
                </a:solidFill>
              </a:rPr>
              <a:t/>
            </a:r>
            <a:br>
              <a:rPr lang="sr-Latn-CS" sz="1800" u="sng">
                <a:solidFill>
                  <a:srgbClr val="0066FF"/>
                </a:solidFill>
              </a:rPr>
            </a:br>
            <a:r>
              <a:rPr lang="en-US" sz="1800"/>
              <a:t>Npr.: 	</a:t>
            </a:r>
            <a:r>
              <a:rPr lang="en-US" sz="1800" i="1">
                <a:solidFill>
                  <a:srgbClr val="FF3300"/>
                </a:solidFill>
              </a:rPr>
              <a:t>Month</a:t>
            </a:r>
            <a:r>
              <a:rPr lang="en-US" sz="1800">
                <a:solidFill>
                  <a:srgbClr val="FF3300"/>
                </a:solidFill>
              </a:rPr>
              <a:t>(#1.1.2010#) </a:t>
            </a:r>
            <a:br>
              <a:rPr lang="en-US" sz="1800">
                <a:solidFill>
                  <a:srgbClr val="FF3300"/>
                </a:solidFill>
              </a:rPr>
            </a:br>
            <a:r>
              <a:rPr lang="en-US" sz="1800">
                <a:solidFill>
                  <a:srgbClr val="FF3300"/>
                </a:solidFill>
              </a:rPr>
              <a:t>	</a:t>
            </a:r>
            <a:r>
              <a:rPr lang="en-US" sz="1800" i="1">
                <a:solidFill>
                  <a:srgbClr val="FF3300"/>
                </a:solidFill>
              </a:rPr>
              <a:t>Month</a:t>
            </a:r>
            <a:r>
              <a:rPr lang="en-US" sz="1800">
                <a:solidFill>
                  <a:srgbClr val="FF3300"/>
                </a:solidFill>
              </a:rPr>
              <a:t>([tblIndeksi]![DatumPolaganja])	</a:t>
            </a:r>
            <a:endParaRPr lang="en-US" sz="1800" u="sng">
              <a:solidFill>
                <a:srgbClr val="FF3300"/>
              </a:solidFill>
            </a:endParaRP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152400" y="198120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b="1" u="sng">
                <a:solidFill>
                  <a:schemeClr val="tx2"/>
                </a:solidFill>
              </a:rPr>
              <a:t>Primjer</a:t>
            </a:r>
            <a:r>
              <a:rPr lang="sr-Latn-CS" b="1" u="sng">
                <a:solidFill>
                  <a:schemeClr val="tx2"/>
                </a:solidFill>
              </a:rPr>
              <a:t> 6</a:t>
            </a:r>
            <a:r>
              <a:rPr lang="en-US" b="1">
                <a:solidFill>
                  <a:schemeClr val="tx2"/>
                </a:solidFill>
              </a:rPr>
              <a:t>: Formirati upit koji izdvaja podatke za predmet </a:t>
            </a:r>
            <a:r>
              <a:rPr lang="en-US" b="1" i="1">
                <a:solidFill>
                  <a:schemeClr val="tx2"/>
                </a:solidFill>
              </a:rPr>
              <a:t>Access</a:t>
            </a:r>
            <a:r>
              <a:rPr lang="en-US" b="1">
                <a:solidFill>
                  <a:schemeClr val="tx2"/>
                </a:solidFill>
              </a:rPr>
              <a:t> u 2003 godini: Broj indeksa, </a:t>
            </a:r>
            <a:r>
              <a:rPr lang="en-US" b="1">
                <a:solidFill>
                  <a:srgbClr val="0066FF"/>
                </a:solidFill>
              </a:rPr>
              <a:t>Ime i prezime</a:t>
            </a:r>
            <a:r>
              <a:rPr lang="en-US" b="1">
                <a:solidFill>
                  <a:schemeClr val="tx2"/>
                </a:solidFill>
              </a:rPr>
              <a:t>, Ocjena, </a:t>
            </a:r>
            <a:r>
              <a:rPr lang="en-US" b="1">
                <a:solidFill>
                  <a:srgbClr val="0066FF"/>
                </a:solidFill>
              </a:rPr>
              <a:t>Mjesec polaganja</a:t>
            </a:r>
            <a:r>
              <a:rPr lang="en-US" b="1">
                <a:solidFill>
                  <a:schemeClr val="tx2"/>
                </a:solidFill>
              </a:rPr>
              <a:t> </a:t>
            </a:r>
            <a:br>
              <a:rPr lang="en-US" b="1">
                <a:solidFill>
                  <a:schemeClr val="tx2"/>
                </a:solidFill>
              </a:rPr>
            </a:br>
            <a:r>
              <a:rPr lang="en-US" b="1">
                <a:solidFill>
                  <a:schemeClr val="tx2"/>
                </a:solidFill>
              </a:rPr>
              <a:t>Podatke sortirati po mjesecima.</a:t>
            </a:r>
            <a:endParaRPr lang="en-US" u="sng">
              <a:solidFill>
                <a:schemeClr val="tx2"/>
              </a:solidFill>
            </a:endParaRPr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71800"/>
            <a:ext cx="9144000" cy="360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FDA5-49D4-47F6-AF88-EACBB055C02B}" type="slidenum">
              <a:rPr lang="en-US"/>
              <a:pPr/>
              <a:t>73</a:t>
            </a:fld>
            <a:endParaRPr 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algn="l"/>
            <a:r>
              <a:rPr lang="sr-Latn-CS" sz="1800" b="1" u="sng"/>
              <a:t>Funkcij</a:t>
            </a:r>
            <a:r>
              <a:rPr lang="en-US" sz="1800" b="1" u="sng"/>
              <a:t>a</a:t>
            </a:r>
            <a:r>
              <a:rPr lang="en-US" sz="1800" b="1"/>
              <a:t>: </a:t>
            </a:r>
            <a:r>
              <a:rPr lang="en-US" sz="1800" b="1" i="1">
                <a:solidFill>
                  <a:srgbClr val="0066FF"/>
                </a:solidFill>
              </a:rPr>
              <a:t>Format</a:t>
            </a:r>
            <a:r>
              <a:rPr lang="sr-Latn-CS" sz="1800" b="1">
                <a:solidFill>
                  <a:srgbClr val="0066FF"/>
                </a:solidFill>
              </a:rPr>
              <a:t>(</a:t>
            </a:r>
            <a:r>
              <a:rPr lang="en-US" sz="1800" b="1">
                <a:solidFill>
                  <a:srgbClr val="0066FF"/>
                </a:solidFill>
              </a:rPr>
              <a:t>Adresa datumskog polja;”mmmm”)</a:t>
            </a:r>
            <a:br>
              <a:rPr lang="en-US" sz="1800" b="1">
                <a:solidFill>
                  <a:srgbClr val="0066FF"/>
                </a:solidFill>
              </a:rPr>
            </a:br>
            <a:r>
              <a:rPr lang="en-US" sz="1000" b="1">
                <a:solidFill>
                  <a:srgbClr val="0066FF"/>
                </a:solidFill>
              </a:rPr>
              <a:t/>
            </a:r>
            <a:br>
              <a:rPr lang="en-US" sz="1000" b="1">
                <a:solidFill>
                  <a:srgbClr val="0066FF"/>
                </a:solidFill>
              </a:rPr>
            </a:br>
            <a:r>
              <a:rPr lang="en-US" sz="1800"/>
              <a:t>Npr.: </a:t>
            </a:r>
            <a:r>
              <a:rPr lang="en-US" sz="1800" i="1">
                <a:solidFill>
                  <a:srgbClr val="FF3300"/>
                </a:solidFill>
              </a:rPr>
              <a:t>Format</a:t>
            </a:r>
            <a:r>
              <a:rPr lang="en-US" sz="1800">
                <a:solidFill>
                  <a:srgbClr val="FF3300"/>
                </a:solidFill>
              </a:rPr>
              <a:t>(#1.1.2010#;”dddd”) </a:t>
            </a:r>
            <a:r>
              <a:rPr lang="en-US" sz="1800">
                <a:solidFill>
                  <a:schemeClr val="tx1"/>
                </a:solidFill>
              </a:rPr>
              <a:t>– izdvaja dan sa punim nazivom</a:t>
            </a:r>
            <a:br>
              <a:rPr lang="en-US" sz="1800">
                <a:solidFill>
                  <a:schemeClr val="tx1"/>
                </a:solidFill>
              </a:rPr>
            </a:br>
            <a:r>
              <a:rPr lang="sr-Latn-CS" sz="1800">
                <a:solidFill>
                  <a:schemeClr val="tx1"/>
                </a:solidFill>
              </a:rPr>
              <a:t>        </a:t>
            </a:r>
            <a:r>
              <a:rPr lang="en-US" sz="1800" i="1">
                <a:solidFill>
                  <a:srgbClr val="FF3300"/>
                </a:solidFill>
              </a:rPr>
              <a:t>Format</a:t>
            </a:r>
            <a:r>
              <a:rPr lang="en-US" sz="1800">
                <a:solidFill>
                  <a:srgbClr val="FF3300"/>
                </a:solidFill>
              </a:rPr>
              <a:t>([tblIndeksi]![DatumPolaganja];”mmmm”) </a:t>
            </a:r>
            <a:r>
              <a:rPr lang="en-US" sz="1800">
                <a:solidFill>
                  <a:schemeClr val="tx1"/>
                </a:solidFill>
              </a:rPr>
              <a:t>– izdvaja </a:t>
            </a:r>
            <a:r>
              <a:rPr lang="sr-Latn-CS" sz="1800">
                <a:solidFill>
                  <a:schemeClr val="tx1"/>
                </a:solidFill>
              </a:rPr>
              <a:t>m</a:t>
            </a:r>
            <a:r>
              <a:rPr lang="en-US" sz="1800">
                <a:solidFill>
                  <a:schemeClr val="tx1"/>
                </a:solidFill>
              </a:rPr>
              <a:t>jesec</a:t>
            </a:r>
            <a:r>
              <a:rPr lang="sr-Latn-CS" sz="1800">
                <a:solidFill>
                  <a:schemeClr val="tx1"/>
                </a:solidFill>
              </a:rPr>
              <a:t>-</a:t>
            </a:r>
            <a:r>
              <a:rPr lang="en-US" sz="1800">
                <a:solidFill>
                  <a:schemeClr val="tx1"/>
                </a:solidFill>
              </a:rPr>
              <a:t>puni naziv</a:t>
            </a:r>
            <a:r>
              <a:rPr lang="sr-Latn-CS" sz="1800">
                <a:solidFill>
                  <a:schemeClr val="tx1"/>
                </a:solidFill>
              </a:rPr>
              <a:t> u svim zapisima polja DatumPolaganja</a:t>
            </a:r>
            <a:r>
              <a:rPr lang="en-US" sz="1800">
                <a:solidFill>
                  <a:schemeClr val="tx1"/>
                </a:solidFill>
              </a:rPr>
              <a:t>.</a:t>
            </a:r>
            <a:endParaRPr lang="en-US" sz="2000" u="sng">
              <a:solidFill>
                <a:schemeClr val="tx1"/>
              </a:solidFill>
            </a:endParaRP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sr-Latn-CS" b="1" u="sng">
                <a:solidFill>
                  <a:schemeClr val="tx2"/>
                </a:solidFill>
              </a:rPr>
              <a:t>Funkcij</a:t>
            </a:r>
            <a:r>
              <a:rPr lang="en-US" b="1" u="sng">
                <a:solidFill>
                  <a:schemeClr val="tx2"/>
                </a:solidFill>
              </a:rPr>
              <a:t>a</a:t>
            </a:r>
            <a:r>
              <a:rPr lang="en-US" b="1">
                <a:solidFill>
                  <a:schemeClr val="tx2"/>
                </a:solidFill>
              </a:rPr>
              <a:t>: </a:t>
            </a:r>
            <a:r>
              <a:rPr lang="en-US" b="1" i="1">
                <a:solidFill>
                  <a:srgbClr val="0066FF"/>
                </a:solidFill>
              </a:rPr>
              <a:t>Left</a:t>
            </a:r>
            <a:r>
              <a:rPr lang="sr-Latn-CS" b="1">
                <a:solidFill>
                  <a:srgbClr val="0066FF"/>
                </a:solidFill>
              </a:rPr>
              <a:t>(</a:t>
            </a:r>
            <a:r>
              <a:rPr lang="en-US" b="1">
                <a:solidFill>
                  <a:srgbClr val="0066FF"/>
                </a:solidFill>
              </a:rPr>
              <a:t>Adresa polja;broj znakova koji se izdvajaju)</a:t>
            </a:r>
            <a:br>
              <a:rPr lang="en-US" b="1">
                <a:solidFill>
                  <a:srgbClr val="0066FF"/>
                </a:solidFill>
              </a:rPr>
            </a:br>
            <a:r>
              <a:rPr lang="en-US" sz="1000" b="1">
                <a:solidFill>
                  <a:srgbClr val="0066FF"/>
                </a:solidFill>
              </a:rPr>
              <a:t/>
            </a:r>
            <a:br>
              <a:rPr lang="en-US" sz="1000" b="1">
                <a:solidFill>
                  <a:srgbClr val="0066FF"/>
                </a:solidFill>
              </a:rPr>
            </a:br>
            <a:r>
              <a:rPr lang="en-US">
                <a:solidFill>
                  <a:schemeClr val="tx2"/>
                </a:solidFill>
              </a:rPr>
              <a:t>Npr.: 	</a:t>
            </a:r>
            <a:r>
              <a:rPr lang="en-US" i="1">
                <a:solidFill>
                  <a:srgbClr val="FF3300"/>
                </a:solidFill>
              </a:rPr>
              <a:t>Left</a:t>
            </a:r>
            <a:r>
              <a:rPr lang="en-US">
                <a:solidFill>
                  <a:srgbClr val="FF3300"/>
                </a:solidFill>
              </a:rPr>
              <a:t>([tblStudenti]![ImeOca];1) </a:t>
            </a:r>
            <a:r>
              <a:rPr lang="en-US"/>
              <a:t>– izdvaja prvo slovo imena oca</a:t>
            </a:r>
            <a:r>
              <a:rPr lang="en-US">
                <a:solidFill>
                  <a:srgbClr val="FF3300"/>
                </a:solidFill>
              </a:rPr>
              <a:t/>
            </a:r>
            <a:br>
              <a:rPr lang="en-US">
                <a:solidFill>
                  <a:srgbClr val="FF3300"/>
                </a:solidFill>
              </a:rPr>
            </a:br>
            <a:r>
              <a:rPr lang="en-US" sz="1000">
                <a:solidFill>
                  <a:srgbClr val="FF3300"/>
                </a:solidFill>
              </a:rPr>
              <a:t/>
            </a:r>
            <a:br>
              <a:rPr lang="en-US" sz="1000">
                <a:solidFill>
                  <a:srgbClr val="FF3300"/>
                </a:solidFill>
              </a:rPr>
            </a:br>
            <a:r>
              <a:rPr lang="sr-Latn-CS"/>
              <a:t>Primjer: </a:t>
            </a:r>
            <a:r>
              <a:rPr lang="en-US"/>
              <a:t>Formirati polje</a:t>
            </a:r>
            <a:r>
              <a:rPr lang="sr-Latn-CS"/>
              <a:t> naziva Student koje sadrži podatke:</a:t>
            </a:r>
            <a:r>
              <a:rPr lang="en-US"/>
              <a:t> </a:t>
            </a:r>
            <a:r>
              <a:rPr lang="sr-Latn-CS"/>
              <a:t>i</a:t>
            </a:r>
            <a:r>
              <a:rPr lang="en-US"/>
              <a:t>me, </a:t>
            </a:r>
            <a:r>
              <a:rPr lang="sr-Latn-CS"/>
              <a:t>p</a:t>
            </a:r>
            <a:r>
              <a:rPr lang="en-US"/>
              <a:t>rvo slovo imena oca, </a:t>
            </a:r>
            <a:r>
              <a:rPr lang="sr-Latn-CS"/>
              <a:t>p</a:t>
            </a:r>
            <a:r>
              <a:rPr lang="en-US"/>
              <a:t>rezime</a:t>
            </a:r>
            <a:r>
              <a:rPr lang="sr-Latn-CS"/>
              <a:t> (npr. Marko M. Marković) </a:t>
            </a:r>
            <a:r>
              <a:rPr lang="en-US"/>
              <a:t> </a:t>
            </a:r>
            <a:br>
              <a:rPr lang="en-US"/>
            </a:br>
            <a:r>
              <a:rPr lang="sr-Latn-CS">
                <a:solidFill>
                  <a:srgbClr val="FF3300"/>
                </a:solidFill>
              </a:rPr>
              <a:t>Student:</a:t>
            </a:r>
            <a:r>
              <a:rPr lang="en-US">
                <a:solidFill>
                  <a:srgbClr val="FF3300"/>
                </a:solidFill>
              </a:rPr>
              <a:t>[tblStudenti]![Ime]&amp;” “&amp;Left([tblStudenti]![ImeOca];1)&amp;”. “&amp;[tblStudenti]![Prezime]</a:t>
            </a:r>
            <a:endParaRPr lang="en-US" u="sng">
              <a:solidFill>
                <a:srgbClr val="FF3300"/>
              </a:solidFill>
            </a:endParaRP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sr-Latn-CS" b="1" u="sng">
                <a:solidFill>
                  <a:schemeClr val="tx2"/>
                </a:solidFill>
              </a:rPr>
              <a:t>Funkcij</a:t>
            </a:r>
            <a:r>
              <a:rPr lang="en-US" b="1" u="sng">
                <a:solidFill>
                  <a:schemeClr val="tx2"/>
                </a:solidFill>
              </a:rPr>
              <a:t>a</a:t>
            </a:r>
            <a:r>
              <a:rPr lang="en-US" b="1">
                <a:solidFill>
                  <a:schemeClr val="tx2"/>
                </a:solidFill>
              </a:rPr>
              <a:t>: </a:t>
            </a:r>
            <a:r>
              <a:rPr lang="en-US" b="1" i="1">
                <a:solidFill>
                  <a:srgbClr val="0066FF"/>
                </a:solidFill>
              </a:rPr>
              <a:t>Right</a:t>
            </a:r>
            <a:r>
              <a:rPr lang="sr-Latn-CS" b="1">
                <a:solidFill>
                  <a:srgbClr val="0066FF"/>
                </a:solidFill>
              </a:rPr>
              <a:t>(</a:t>
            </a:r>
            <a:r>
              <a:rPr lang="en-US" b="1">
                <a:solidFill>
                  <a:srgbClr val="0066FF"/>
                </a:solidFill>
              </a:rPr>
              <a:t>Adresa polja;broj znakova koji se izdvajaju)</a:t>
            </a:r>
            <a:br>
              <a:rPr lang="en-US" b="1">
                <a:solidFill>
                  <a:srgbClr val="0066FF"/>
                </a:solidFill>
              </a:rPr>
            </a:br>
            <a:r>
              <a:rPr lang="sr-Latn-CS" sz="1000" b="1">
                <a:solidFill>
                  <a:srgbClr val="0066FF"/>
                </a:solidFill>
              </a:rPr>
              <a:t/>
            </a:r>
            <a:br>
              <a:rPr lang="sr-Latn-CS" sz="1000" b="1">
                <a:solidFill>
                  <a:srgbClr val="0066FF"/>
                </a:solidFill>
              </a:rPr>
            </a:br>
            <a:r>
              <a:rPr lang="sr-Latn-CS" b="1"/>
              <a:t>Primjer 7.</a:t>
            </a:r>
            <a:r>
              <a:rPr lang="sr-Latn-CS"/>
              <a:t/>
            </a:r>
            <a:br>
              <a:rPr lang="sr-Latn-CS"/>
            </a:br>
            <a:r>
              <a:rPr lang="sr-Latn-CS"/>
              <a:t>Formirati upit koji izdvaja studente upisane 2001 godine: Broj indeksa, Ime ,Prezime</a:t>
            </a:r>
            <a:endParaRPr lang="en-US"/>
          </a:p>
        </p:txBody>
      </p:sp>
      <p:pic>
        <p:nvPicPr>
          <p:cNvPr id="1259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191000"/>
            <a:ext cx="53340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35EC-A619-4F5E-885E-1FC5F8BC6105}" type="slidenum">
              <a:rPr lang="en-US"/>
              <a:pPr/>
              <a:t>74</a:t>
            </a:fld>
            <a:endParaRPr lang="en-US"/>
          </a:p>
        </p:txBody>
      </p:sp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0" y="2286000"/>
            <a:ext cx="914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endParaRPr lang="en-US" sz="2000" u="sng">
              <a:solidFill>
                <a:srgbClr val="FF3300"/>
              </a:solidFill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/>
          <a:lstStyle/>
          <a:p>
            <a:r>
              <a:rPr lang="sr-Latn-CS" sz="2400" b="1" u="sng"/>
              <a:t>Parametarski upiti</a:t>
            </a:r>
            <a:endParaRPr lang="en-US" sz="2400" b="1" u="sng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0" y="762000"/>
            <a:ext cx="9067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3660775" algn="l"/>
              </a:tabLst>
            </a:pPr>
            <a:r>
              <a:rPr lang="en-US">
                <a:solidFill>
                  <a:srgbClr val="0066FF"/>
                </a:solidFill>
              </a:rPr>
              <a:t>U redu </a:t>
            </a:r>
            <a:r>
              <a:rPr lang="en-US" i="1">
                <a:solidFill>
                  <a:srgbClr val="0066FF"/>
                </a:solidFill>
              </a:rPr>
              <a:t>Criteria </a:t>
            </a:r>
            <a:r>
              <a:rPr lang="sr-Latn-CS">
                <a:solidFill>
                  <a:srgbClr val="0066FF"/>
                </a:solidFill>
              </a:rPr>
              <a:t>upita,</a:t>
            </a:r>
            <a:r>
              <a:rPr lang="en-US">
                <a:solidFill>
                  <a:srgbClr val="0066FF"/>
                </a:solidFill>
              </a:rPr>
              <a:t>može se postaviti </a:t>
            </a:r>
            <a:r>
              <a:rPr lang="en-US" b="1">
                <a:solidFill>
                  <a:srgbClr val="0066FF"/>
                </a:solidFill>
              </a:rPr>
              <a:t>korištenjem zagrada</a:t>
            </a:r>
            <a:r>
              <a:rPr lang="sr-Latn-CS" b="1">
                <a:solidFill>
                  <a:srgbClr val="0066FF"/>
                </a:solidFill>
              </a:rPr>
              <a:t> </a:t>
            </a:r>
            <a:r>
              <a:rPr lang="en-US" b="1">
                <a:solidFill>
                  <a:srgbClr val="0066FF"/>
                </a:solidFill>
              </a:rPr>
              <a:t>[</a:t>
            </a:r>
            <a:r>
              <a:rPr lang="sr-Latn-CS" b="1">
                <a:solidFill>
                  <a:srgbClr val="0066FF"/>
                </a:solidFill>
              </a:rPr>
              <a:t> </a:t>
            </a:r>
            <a:r>
              <a:rPr lang="en-US" b="1">
                <a:solidFill>
                  <a:srgbClr val="0066FF"/>
                </a:solidFill>
              </a:rPr>
              <a:t>]</a:t>
            </a:r>
            <a:r>
              <a:rPr lang="en-US">
                <a:solidFill>
                  <a:srgbClr val="0066FF"/>
                </a:solidFill>
              </a:rPr>
              <a:t>.</a:t>
            </a:r>
          </a:p>
          <a:p>
            <a:pPr>
              <a:tabLst>
                <a:tab pos="3660775" algn="l"/>
              </a:tabLst>
            </a:pPr>
            <a:r>
              <a:rPr lang="en-US" b="1">
                <a:solidFill>
                  <a:srgbClr val="0066FF"/>
                </a:solidFill>
              </a:rPr>
              <a:t>Ovime se definiše vrijednost koja se traži svaki put kad korisnik pokreće upit</a:t>
            </a:r>
            <a:r>
              <a:rPr lang="sr-Latn-CS" b="1">
                <a:solidFill>
                  <a:srgbClr val="0066FF"/>
                </a:solidFill>
              </a:rPr>
              <a:t>:</a:t>
            </a:r>
          </a:p>
          <a:p>
            <a:pPr>
              <a:buFont typeface="Symbol" pitchFamily="18" charset="2"/>
              <a:buChar char="Þ"/>
              <a:tabLst>
                <a:tab pos="3660775" algn="l"/>
              </a:tabLst>
            </a:pPr>
            <a:r>
              <a:rPr lang="sr-Latn-CS">
                <a:solidFill>
                  <a:srgbClr val="0066FF"/>
                </a:solidFill>
              </a:rPr>
              <a:t> </a:t>
            </a:r>
            <a:r>
              <a:rPr lang="en-US">
                <a:solidFill>
                  <a:srgbClr val="0066FF"/>
                </a:solidFill>
              </a:rPr>
              <a:t>dijalog prozor </a:t>
            </a:r>
            <a:r>
              <a:rPr lang="en-US" i="1">
                <a:solidFill>
                  <a:srgbClr val="0066FF"/>
                </a:solidFill>
              </a:rPr>
              <a:t>Enter Parameter Value </a:t>
            </a:r>
            <a:endParaRPr lang="sr-Latn-CS" i="1">
              <a:solidFill>
                <a:srgbClr val="0066FF"/>
              </a:solidFill>
            </a:endParaRPr>
          </a:p>
          <a:p>
            <a:pPr>
              <a:buFont typeface="Symbol" pitchFamily="18" charset="2"/>
              <a:buNone/>
              <a:tabLst>
                <a:tab pos="3660775" algn="l"/>
              </a:tabLst>
            </a:pPr>
            <a:r>
              <a:rPr lang="en-US">
                <a:solidFill>
                  <a:srgbClr val="0066FF"/>
                </a:solidFill>
              </a:rPr>
              <a:t>U </a:t>
            </a:r>
            <a:r>
              <a:rPr lang="en-US" b="1">
                <a:solidFill>
                  <a:srgbClr val="0066FF"/>
                </a:solidFill>
              </a:rPr>
              <a:t>[</a:t>
            </a:r>
            <a:r>
              <a:rPr lang="sr-Latn-CS" b="1">
                <a:solidFill>
                  <a:srgbClr val="0066FF"/>
                </a:solidFill>
              </a:rPr>
              <a:t> </a:t>
            </a:r>
            <a:r>
              <a:rPr lang="en-US" b="1">
                <a:solidFill>
                  <a:srgbClr val="0066FF"/>
                </a:solidFill>
              </a:rPr>
              <a:t>]</a:t>
            </a:r>
            <a:r>
              <a:rPr lang="en-US">
                <a:solidFill>
                  <a:srgbClr val="0066FF"/>
                </a:solidFill>
              </a:rPr>
              <a:t> se upisuje tekst koji se pojavljuje iznad  polja za unos parametara, kao naslov. </a:t>
            </a:r>
            <a:r>
              <a:rPr lang="sr-Latn-CS">
                <a:solidFill>
                  <a:srgbClr val="0066FF"/>
                </a:solidFill>
              </a:rPr>
              <a:t>Taj</a:t>
            </a:r>
            <a:r>
              <a:rPr lang="en-US">
                <a:solidFill>
                  <a:srgbClr val="0066FF"/>
                </a:solidFill>
              </a:rPr>
              <a:t> tekst treba da sugeri</a:t>
            </a:r>
            <a:r>
              <a:rPr lang="sr-Latn-CS">
                <a:solidFill>
                  <a:srgbClr val="0066FF"/>
                </a:solidFill>
              </a:rPr>
              <a:t>še unos parametra.</a:t>
            </a:r>
            <a:endParaRPr lang="en-US">
              <a:solidFill>
                <a:srgbClr val="0066FF"/>
              </a:solidFill>
            </a:endParaRP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0" y="2438400"/>
            <a:ext cx="91440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r-Latn-CS" sz="1600" b="1" u="sng"/>
              <a:t>Primjer 8</a:t>
            </a:r>
            <a:r>
              <a:rPr lang="en-US" sz="1600" b="1"/>
              <a:t> </a:t>
            </a:r>
            <a:endParaRPr lang="sr-Latn-CS" sz="1600" b="1"/>
          </a:p>
          <a:p>
            <a:r>
              <a:rPr lang="en-US" sz="1600" b="1"/>
              <a:t>Formirati parametarski upit koji izdvaja studente koji su polo</a:t>
            </a:r>
            <a:r>
              <a:rPr lang="sr-Latn-CS" sz="1600" b="1"/>
              <a:t>ž</a:t>
            </a:r>
            <a:r>
              <a:rPr lang="en-US" sz="1600" b="1"/>
              <a:t>ili </a:t>
            </a:r>
            <a:r>
              <a:rPr lang="sr-Latn-CS" sz="1600" b="1"/>
              <a:t>određeni </a:t>
            </a:r>
            <a:r>
              <a:rPr lang="en-US" sz="1600" b="1"/>
              <a:t>(bilo koji)</a:t>
            </a:r>
            <a:r>
              <a:rPr lang="sr-Latn-CS" sz="1600" b="1"/>
              <a:t> predmet</a:t>
            </a:r>
            <a:r>
              <a:rPr lang="en-US" sz="1600" b="1"/>
              <a:t>,</a:t>
            </a:r>
            <a:r>
              <a:rPr lang="sr-Latn-CS" sz="1600" b="1"/>
              <a:t> sa podacima: Broj indeksa, Ime i Prezime studenta, Ocjena, Datum polaganja</a:t>
            </a:r>
            <a:r>
              <a:rPr lang="sr-Latn-CS"/>
              <a:t>. </a:t>
            </a:r>
            <a:endParaRPr lang="en-US"/>
          </a:p>
        </p:txBody>
      </p:sp>
      <p:pic>
        <p:nvPicPr>
          <p:cNvPr id="12800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429000"/>
            <a:ext cx="7085013" cy="2686050"/>
          </a:xfrm>
          <a:prstGeom prst="rect">
            <a:avLst/>
          </a:prstGeom>
          <a:noFill/>
        </p:spPr>
      </p:pic>
      <p:pic>
        <p:nvPicPr>
          <p:cNvPr id="12800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733800"/>
            <a:ext cx="264795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A639-67B0-4A9A-AF14-206A3A75D2A7}" type="slidenum">
              <a:rPr lang="en-US"/>
              <a:pPr/>
              <a:t>75</a:t>
            </a:fld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144000" cy="11826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r-Latn-CS" sz="1600" b="1" u="sng"/>
              <a:t>Primjer 9</a:t>
            </a:r>
            <a:r>
              <a:rPr lang="en-US" sz="1600" b="1"/>
              <a:t> Formirati parametarski upit koji izdvaja studente koji su polo</a:t>
            </a:r>
            <a:r>
              <a:rPr lang="sr-Latn-CS" sz="1600" b="1"/>
              <a:t>ž</a:t>
            </a:r>
            <a:r>
              <a:rPr lang="en-US" sz="1600" b="1"/>
              <a:t>ili </a:t>
            </a:r>
            <a:r>
              <a:rPr lang="sr-Latn-CS" sz="1600" b="1"/>
              <a:t>određeni (bilo koji)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600" b="1"/>
              <a:t>p</a:t>
            </a:r>
            <a:r>
              <a:rPr lang="en-US" sz="1600" b="1"/>
              <a:t>redmet</a:t>
            </a:r>
            <a:r>
              <a:rPr lang="sr-Latn-CS" sz="1600" b="1"/>
              <a:t> ,</a:t>
            </a:r>
            <a:r>
              <a:rPr lang="en-US" sz="1600" b="1"/>
              <a:t> </a:t>
            </a:r>
            <a:r>
              <a:rPr lang="sr-Latn-CS" sz="1600" b="1"/>
              <a:t>određene</a:t>
            </a:r>
            <a:r>
              <a:rPr lang="en-US" sz="1600" b="1"/>
              <a:t> </a:t>
            </a:r>
            <a:r>
              <a:rPr lang="sr-Latn-CS" sz="1600" b="1"/>
              <a:t>(bilo koje) </a:t>
            </a:r>
            <a:r>
              <a:rPr lang="en-US" sz="1600" b="1"/>
              <a:t>godine</a:t>
            </a:r>
            <a:r>
              <a:rPr lang="sr-Latn-CS" sz="1600" b="1"/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600" b="1"/>
              <a:t>Podaci koji treba da se pojavljuju u tabeli upita: Broj indeksa, Ime i Prezime, Ocjena.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600" b="1"/>
              <a:t>Podatke sortirati po polju Ocjena (opadajući redosljed).</a:t>
            </a:r>
          </a:p>
        </p:txBody>
      </p:sp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116888" cy="2924175"/>
          </a:xfrm>
          <a:prstGeom prst="rect">
            <a:avLst/>
          </a:prstGeom>
          <a:noFill/>
        </p:spPr>
      </p:pic>
      <p:pic>
        <p:nvPicPr>
          <p:cNvPr id="6861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191000"/>
            <a:ext cx="2647950" cy="1133475"/>
          </a:xfrm>
          <a:prstGeom prst="rect">
            <a:avLst/>
          </a:prstGeom>
          <a:noFill/>
        </p:spPr>
      </p:pic>
      <p:pic>
        <p:nvPicPr>
          <p:cNvPr id="6861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5334000"/>
            <a:ext cx="3124200" cy="1285875"/>
          </a:xfrm>
          <a:prstGeom prst="rect">
            <a:avLst/>
          </a:prstGeom>
          <a:noFill/>
        </p:spPr>
      </p:pic>
      <p:pic>
        <p:nvPicPr>
          <p:cNvPr id="6861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4191000"/>
            <a:ext cx="2657475" cy="1181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0912-82D2-482D-B513-193C5D180B3A}" type="slidenum">
              <a:rPr lang="en-US"/>
              <a:pPr/>
              <a:t>76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8991600" cy="10668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b="1" u="sng">
                <a:solidFill>
                  <a:srgbClr val="0066FF"/>
                </a:solidFill>
              </a:rPr>
              <a:t>P</a:t>
            </a:r>
            <a:r>
              <a:rPr lang="sl-SI" sz="1800" b="1" u="sng">
                <a:solidFill>
                  <a:srgbClr val="0066FF"/>
                </a:solidFill>
              </a:rPr>
              <a:t>arametarski upit</a:t>
            </a:r>
            <a:r>
              <a:rPr lang="sl-SI" sz="1800">
                <a:solidFill>
                  <a:srgbClr val="0066FF"/>
                </a:solidFill>
              </a:rPr>
              <a:t> se može formirati i na osnovu parametra dijela vrijednosti</a:t>
            </a:r>
            <a:r>
              <a:rPr lang="en-US" sz="1800">
                <a:solidFill>
                  <a:srgbClr val="0066FF"/>
                </a:solidFill>
              </a:rPr>
              <a:t> p</a:t>
            </a:r>
            <a:r>
              <a:rPr lang="sl-SI" sz="1800">
                <a:solidFill>
                  <a:srgbClr val="0066FF"/>
                </a:solidFill>
              </a:rPr>
              <a:t>olja.</a:t>
            </a:r>
            <a:endParaRPr lang="en-US" sz="1800">
              <a:solidFill>
                <a:srgbClr val="0066FF"/>
              </a:solidFill>
            </a:endParaRPr>
          </a:p>
          <a:p>
            <a:pPr>
              <a:buFontTx/>
              <a:buNone/>
            </a:pPr>
            <a:r>
              <a:rPr lang="sl-SI" sz="1800">
                <a:solidFill>
                  <a:srgbClr val="0066FF"/>
                </a:solidFill>
              </a:rPr>
              <a:t>Tada se u red </a:t>
            </a:r>
            <a:r>
              <a:rPr lang="sl-SI" sz="1800" i="1">
                <a:solidFill>
                  <a:srgbClr val="0066FF"/>
                </a:solidFill>
              </a:rPr>
              <a:t>Criteria</a:t>
            </a:r>
            <a:r>
              <a:rPr lang="sl-SI" sz="1800">
                <a:solidFill>
                  <a:srgbClr val="0066FF"/>
                </a:solidFill>
              </a:rPr>
              <a:t> polja na koje želimo primijniti parametar upiše:</a:t>
            </a:r>
            <a:r>
              <a:rPr lang="sr-Latn-CS" sz="1800" b="1">
                <a:solidFill>
                  <a:srgbClr val="0066FF"/>
                </a:solidFill>
              </a:rPr>
              <a:t>	</a:t>
            </a:r>
            <a:r>
              <a:rPr lang="sr-Latn-CS" sz="1800" b="1"/>
              <a:t>	</a:t>
            </a:r>
            <a:endParaRPr lang="en-US" sz="1800" b="1"/>
          </a:p>
          <a:p>
            <a:pPr>
              <a:buFontTx/>
              <a:buNone/>
            </a:pPr>
            <a:r>
              <a:rPr lang="en-US" sz="1800" b="1"/>
              <a:t>		</a:t>
            </a:r>
            <a:r>
              <a:rPr lang="en-US" sz="1800" b="1">
                <a:solidFill>
                  <a:srgbClr val="FF3300"/>
                </a:solidFill>
              </a:rPr>
              <a:t>L</a:t>
            </a:r>
            <a:r>
              <a:rPr lang="sl-SI" sz="1800" b="1">
                <a:solidFill>
                  <a:srgbClr val="FF3300"/>
                </a:solidFill>
              </a:rPr>
              <a:t>ike "*"&amp;[</a:t>
            </a:r>
            <a:r>
              <a:rPr lang="sl-SI" sz="1800">
                <a:solidFill>
                  <a:srgbClr val="FF3300"/>
                </a:solidFill>
              </a:rPr>
              <a:t>upisati naziv za dijalog prozor</a:t>
            </a:r>
            <a:r>
              <a:rPr lang="sl-SI" sz="1800" b="1">
                <a:solidFill>
                  <a:srgbClr val="FF3300"/>
                </a:solidFill>
              </a:rPr>
              <a:t>]&amp;"*"</a:t>
            </a:r>
            <a:r>
              <a:rPr lang="sl-SI" sz="2400" b="1"/>
              <a:t> </a:t>
            </a:r>
            <a:r>
              <a:rPr lang="sl-SI" sz="2400"/>
              <a:t>.</a:t>
            </a:r>
            <a:endParaRPr lang="en-US" sz="2400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1339850"/>
            <a:ext cx="89916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3660775" algn="l"/>
              </a:tabLst>
            </a:pPr>
            <a:r>
              <a:rPr lang="sr-Latn-CS"/>
              <a:t>U </a:t>
            </a:r>
            <a:r>
              <a:rPr lang="en-US"/>
              <a:t>dijalog prozoru  </a:t>
            </a:r>
            <a:r>
              <a:rPr lang="en-US" i="1"/>
              <a:t>Ente</a:t>
            </a:r>
            <a:r>
              <a:rPr lang="en-US"/>
              <a:t>r </a:t>
            </a:r>
            <a:r>
              <a:rPr lang="en-US" i="1"/>
              <a:t>Parameter Value </a:t>
            </a:r>
            <a:r>
              <a:rPr lang="sr-Latn-CS"/>
              <a:t>se pojavljuje </a:t>
            </a:r>
            <a:r>
              <a:rPr lang="en-US"/>
              <a:t>(iznad polja za upis parametra) </a:t>
            </a:r>
            <a:r>
              <a:rPr lang="sr-Latn-CS"/>
              <a:t>samo tekst upisan u </a:t>
            </a:r>
            <a:r>
              <a:rPr lang="en-US"/>
              <a:t>[ ]. </a:t>
            </a:r>
          </a:p>
          <a:p>
            <a:pPr>
              <a:tabLst>
                <a:tab pos="3660775" algn="l"/>
              </a:tabLst>
            </a:pPr>
            <a:endParaRPr lang="en-US" sz="1000"/>
          </a:p>
          <a:p>
            <a:pPr>
              <a:tabLst>
                <a:tab pos="3660775" algn="l"/>
              </a:tabLst>
            </a:pPr>
            <a:r>
              <a:rPr lang="en-US"/>
              <a:t>Za podudaranje s početnim dijelom vrijednosti polja: </a:t>
            </a:r>
          </a:p>
          <a:p>
            <a:pPr>
              <a:tabLst>
                <a:tab pos="3660775" algn="l"/>
              </a:tabLst>
            </a:pPr>
            <a:r>
              <a:rPr lang="en-US"/>
              <a:t>	</a:t>
            </a:r>
            <a:r>
              <a:rPr lang="en-US" b="1">
                <a:solidFill>
                  <a:srgbClr val="FF3300"/>
                </a:solidFill>
              </a:rPr>
              <a:t>Like [</a:t>
            </a:r>
            <a:r>
              <a:rPr lang="en-US">
                <a:solidFill>
                  <a:srgbClr val="FF3300"/>
                </a:solidFill>
              </a:rPr>
              <a:t>upisati naziv za dijalog prozor</a:t>
            </a:r>
            <a:r>
              <a:rPr lang="en-US" b="1">
                <a:solidFill>
                  <a:srgbClr val="FF3300"/>
                </a:solidFill>
              </a:rPr>
              <a:t>]&amp;"*" </a:t>
            </a:r>
            <a:endParaRPr lang="en-US">
              <a:solidFill>
                <a:srgbClr val="FF3300"/>
              </a:solidFill>
            </a:endParaRPr>
          </a:p>
          <a:p>
            <a:pPr>
              <a:tabLst>
                <a:tab pos="3660775" algn="l"/>
              </a:tabLst>
            </a:pPr>
            <a:r>
              <a:rPr lang="en-US"/>
              <a:t>Za podudaranje sa završnim dijelom vrijednosti polja: </a:t>
            </a:r>
          </a:p>
          <a:p>
            <a:pPr>
              <a:tabLst>
                <a:tab pos="3660775" algn="l"/>
              </a:tabLst>
            </a:pPr>
            <a:r>
              <a:rPr lang="en-US"/>
              <a:t>	</a:t>
            </a:r>
            <a:r>
              <a:rPr lang="en-US" b="1">
                <a:solidFill>
                  <a:srgbClr val="FF3300"/>
                </a:solidFill>
              </a:rPr>
              <a:t>Like "*"&amp;[</a:t>
            </a:r>
            <a:r>
              <a:rPr lang="en-US">
                <a:solidFill>
                  <a:srgbClr val="FF3300"/>
                </a:solidFill>
              </a:rPr>
              <a:t>upisati naziv za dijaloški prozor</a:t>
            </a:r>
            <a:r>
              <a:rPr lang="en-US" b="1">
                <a:solidFill>
                  <a:srgbClr val="FF3300"/>
                </a:solidFill>
              </a:rPr>
              <a:t>]</a:t>
            </a:r>
            <a:r>
              <a:rPr lang="en-US">
                <a:solidFill>
                  <a:srgbClr val="FF3300"/>
                </a:solidFill>
              </a:rPr>
              <a:t> </a:t>
            </a:r>
          </a:p>
          <a:p>
            <a:pPr>
              <a:tabLst>
                <a:tab pos="3660775" algn="l"/>
              </a:tabLst>
            </a:pPr>
            <a:endParaRPr lang="en-US">
              <a:solidFill>
                <a:srgbClr val="FF3300"/>
              </a:solidFill>
            </a:endParaRPr>
          </a:p>
          <a:p>
            <a:pPr>
              <a:tabLst>
                <a:tab pos="3660775" algn="l"/>
              </a:tabLst>
            </a:pPr>
            <a:r>
              <a:rPr lang="en-US"/>
              <a:t>Parametarski upit se može formirati i preko operatora poređenja.</a:t>
            </a:r>
          </a:p>
          <a:p>
            <a:pPr>
              <a:tabLst>
                <a:tab pos="3660775" algn="l"/>
              </a:tabLst>
            </a:pPr>
            <a:endParaRPr lang="en-US" sz="1000"/>
          </a:p>
          <a:p>
            <a:pPr>
              <a:tabLst>
                <a:tab pos="3660775" algn="l"/>
              </a:tabLst>
            </a:pPr>
            <a:r>
              <a:rPr lang="en-US"/>
              <a:t>Npr., ukoliko želimo u dijalog prozor  </a:t>
            </a:r>
            <a:r>
              <a:rPr lang="en-US" i="1"/>
              <a:t>Ente</a:t>
            </a:r>
            <a:r>
              <a:rPr lang="en-US"/>
              <a:t>r </a:t>
            </a:r>
            <a:r>
              <a:rPr lang="en-US" i="1"/>
              <a:t>Parameter Value</a:t>
            </a:r>
            <a:r>
              <a:rPr lang="en-US"/>
              <a:t> kao parametar da upisujemo godinu, a da nam upit izdvoji sve zapise </a:t>
            </a:r>
            <a:r>
              <a:rPr lang="en-US" b="1"/>
              <a:t>sa godinama prije unijete</a:t>
            </a:r>
            <a:r>
              <a:rPr lang="en-US"/>
              <a:t>, u red </a:t>
            </a:r>
            <a:r>
              <a:rPr lang="en-US" i="1"/>
              <a:t>Criteria</a:t>
            </a:r>
            <a:r>
              <a:rPr lang="en-US"/>
              <a:t> polja na koje želimo primijniti parametar upiše se:</a:t>
            </a:r>
          </a:p>
          <a:p>
            <a:pPr>
              <a:tabLst>
                <a:tab pos="3660775" algn="l"/>
              </a:tabLst>
            </a:pPr>
            <a:r>
              <a:rPr lang="en-US" b="1"/>
              <a:t>	</a:t>
            </a:r>
            <a:r>
              <a:rPr lang="en-US" b="1">
                <a:solidFill>
                  <a:srgbClr val="FF3300"/>
                </a:solidFill>
              </a:rPr>
              <a:t>&lt;[ Godine prije]</a:t>
            </a:r>
          </a:p>
          <a:p>
            <a:pPr>
              <a:tabLst>
                <a:tab pos="3660775" algn="l"/>
              </a:tabLst>
            </a:pPr>
            <a:endParaRPr lang="en-US" sz="1000" b="1"/>
          </a:p>
          <a:p>
            <a:pPr>
              <a:tabLst>
                <a:tab pos="3660775" algn="l"/>
              </a:tabLst>
            </a:pPr>
            <a:r>
              <a:rPr lang="en-US"/>
              <a:t>ili </a:t>
            </a:r>
            <a:r>
              <a:rPr lang="en-US" b="1"/>
              <a:t>sa godinama prije i tokom unijete godine</a:t>
            </a:r>
            <a:r>
              <a:rPr lang="en-US"/>
              <a:t> u red </a:t>
            </a:r>
            <a:r>
              <a:rPr lang="en-US" i="1"/>
              <a:t>Criteria</a:t>
            </a:r>
            <a:r>
              <a:rPr lang="en-US"/>
              <a:t> upiše se:</a:t>
            </a:r>
          </a:p>
          <a:p>
            <a:pPr>
              <a:tabLst>
                <a:tab pos="3660775" algn="l"/>
              </a:tabLst>
            </a:pPr>
            <a:r>
              <a:rPr lang="en-US"/>
              <a:t>	</a:t>
            </a:r>
            <a:r>
              <a:rPr lang="en-US" b="1">
                <a:solidFill>
                  <a:srgbClr val="FF3300"/>
                </a:solidFill>
              </a:rPr>
              <a:t>&lt;=[Godine prije i jednake]</a:t>
            </a:r>
          </a:p>
          <a:p>
            <a:pPr>
              <a:tabLst>
                <a:tab pos="3660775" algn="l"/>
              </a:tabLst>
            </a:pPr>
            <a:endParaRPr lang="en-US" sz="1000" b="1">
              <a:solidFill>
                <a:srgbClr val="FF3300"/>
              </a:solidFill>
            </a:endParaRPr>
          </a:p>
          <a:p>
            <a:pPr>
              <a:tabLst>
                <a:tab pos="3660775" algn="l"/>
              </a:tabLst>
            </a:pPr>
            <a:r>
              <a:rPr lang="en-US"/>
              <a:t>ili </a:t>
            </a:r>
            <a:r>
              <a:rPr lang="en-US" b="1"/>
              <a:t>sa godinama poslije unijete godine</a:t>
            </a:r>
            <a:r>
              <a:rPr lang="en-US"/>
              <a:t>, u red </a:t>
            </a:r>
            <a:r>
              <a:rPr lang="en-US" i="1"/>
              <a:t>Criteria</a:t>
            </a:r>
            <a:r>
              <a:rPr lang="en-US"/>
              <a:t> upiše se:</a:t>
            </a:r>
          </a:p>
          <a:p>
            <a:pPr>
              <a:tabLst>
                <a:tab pos="3660775" algn="l"/>
              </a:tabLst>
            </a:pPr>
            <a:r>
              <a:rPr lang="en-US"/>
              <a:t>	</a:t>
            </a:r>
            <a:r>
              <a:rPr lang="en-US" b="1">
                <a:solidFill>
                  <a:srgbClr val="FF3300"/>
                </a:solidFill>
              </a:rPr>
              <a:t>&gt;[Godine poslije]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EAC3-8A52-4B6F-B7F3-27A3EB319B05}" type="slidenum">
              <a:rPr lang="en-US"/>
              <a:pPr/>
              <a:t>77</a:t>
            </a:fld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0"/>
            <a:ext cx="8839200" cy="2057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sl-SI" sz="2800" b="1" u="sng"/>
              <a:t>Total upiti</a:t>
            </a:r>
            <a:endParaRPr lang="sl-SI" sz="2800"/>
          </a:p>
          <a:p>
            <a:pPr>
              <a:lnSpc>
                <a:spcPct val="90000"/>
              </a:lnSpc>
              <a:buFontTx/>
              <a:buNone/>
            </a:pPr>
            <a:r>
              <a:rPr lang="sl-SI" sz="1800"/>
              <a:t>Total upiti omogućavaju da </a:t>
            </a:r>
            <a:r>
              <a:rPr lang="en-US" sz="1800"/>
              <a:t>se </a:t>
            </a:r>
            <a:r>
              <a:rPr lang="sl-SI" sz="1800"/>
              <a:t>na temelju postojećih podataka u izvorima </a:t>
            </a:r>
            <a:r>
              <a:rPr lang="en-US" sz="1800"/>
              <a:t>i</a:t>
            </a:r>
            <a:r>
              <a:rPr lang="sl-SI" sz="1800"/>
              <a:t>zračuna</a:t>
            </a:r>
            <a:r>
              <a:rPr lang="en-US" sz="1800"/>
              <a:t>ju </a:t>
            </a:r>
            <a:endParaRPr lang="sr-Latn-CS" sz="180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novi podaci</a:t>
            </a:r>
            <a:r>
              <a:rPr lang="sl-SI" sz="1800"/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sz="1800"/>
              <a:t>Da bi se mogla koristiti ova funkcija treba na meniju [</a:t>
            </a:r>
            <a:r>
              <a:rPr lang="sl-SI" sz="1800" i="1"/>
              <a:t>View</a:t>
            </a:r>
            <a:r>
              <a:rPr lang="sl-SI" sz="1800"/>
              <a:t>] uključiti opciju [</a:t>
            </a:r>
            <a:r>
              <a:rPr lang="sl-SI" sz="1800" i="1"/>
              <a:t>Totals</a:t>
            </a:r>
            <a:r>
              <a:rPr lang="sl-SI" sz="1800"/>
              <a:t>].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1800"/>
              <a:t>	 </a:t>
            </a:r>
            <a:r>
              <a:rPr lang="sr-Latn-CS" sz="1800" b="1">
                <a:sym typeface="Symbol" pitchFamily="18" charset="2"/>
              </a:rPr>
              <a:t></a:t>
            </a:r>
            <a:r>
              <a:rPr lang="sr-Latn-CS" sz="1800"/>
              <a:t> </a:t>
            </a:r>
            <a:r>
              <a:rPr lang="sl-SI" sz="1800"/>
              <a:t>red </a:t>
            </a:r>
            <a:r>
              <a:rPr lang="sl-SI" sz="1800" b="1" i="1"/>
              <a:t>Total</a:t>
            </a:r>
            <a:r>
              <a:rPr lang="sl-SI" sz="1800" i="1"/>
              <a:t> </a:t>
            </a:r>
            <a:r>
              <a:rPr lang="en-US" sz="1800"/>
              <a:t>u mre</a:t>
            </a:r>
            <a:r>
              <a:rPr lang="sr-Latn-CS" sz="1800"/>
              <a:t>ži za kreiranje upita.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1800"/>
              <a:t>ili </a:t>
            </a:r>
            <a:r>
              <a:rPr lang="sr-Latn-CS" sz="1800" b="1">
                <a:solidFill>
                  <a:srgbClr val="C0C0C0"/>
                </a:solidFill>
              </a:rPr>
              <a:t>(DTMx1)</a:t>
            </a:r>
            <a:endParaRPr lang="en-US" sz="1800" b="1">
              <a:solidFill>
                <a:srgbClr val="C0C0C0"/>
              </a:solidFill>
            </a:endParaRP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057400"/>
            <a:ext cx="2647950" cy="3810000"/>
          </a:xfrm>
          <a:prstGeom prst="rect">
            <a:avLst/>
          </a:prstGeom>
          <a:noFill/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057400"/>
            <a:ext cx="2819400" cy="3343275"/>
          </a:xfrm>
          <a:prstGeom prst="rect">
            <a:avLst/>
          </a:prstGeom>
          <a:noFill/>
        </p:spPr>
      </p:pic>
      <p:pic>
        <p:nvPicPr>
          <p:cNvPr id="71804" name="Picture 1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5181600"/>
            <a:ext cx="58674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47CA-D0DD-4344-885D-9623D7431107}" type="slidenum">
              <a:rPr lang="en-US"/>
              <a:pPr/>
              <a:t>78</a:t>
            </a:fld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721725" cy="1905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l-SI" sz="2400" b="1" u="sng"/>
              <a:t>Primjeri Total upita: </a:t>
            </a:r>
          </a:p>
          <a:p>
            <a:pPr>
              <a:lnSpc>
                <a:spcPct val="80000"/>
              </a:lnSpc>
              <a:buFontTx/>
              <a:buNone/>
            </a:pPr>
            <a:endParaRPr lang="sl-SI" sz="1200"/>
          </a:p>
          <a:p>
            <a:pPr>
              <a:lnSpc>
                <a:spcPct val="80000"/>
              </a:lnSpc>
              <a:buFontTx/>
              <a:buNone/>
            </a:pPr>
            <a:r>
              <a:rPr lang="sl-SI" sz="2400"/>
              <a:t>1. </a:t>
            </a:r>
            <a:r>
              <a:rPr lang="sl-SI" sz="2000"/>
              <a:t>Od ukupnog broja studenta evidentiranih u bazi koliko studenta je iz pojedinih gradova ?: </a:t>
            </a:r>
            <a:endParaRPr lang="en-US" sz="2000" b="1"/>
          </a:p>
          <a:p>
            <a:pPr>
              <a:lnSpc>
                <a:spcPct val="80000"/>
              </a:lnSpc>
            </a:pPr>
            <a:r>
              <a:rPr lang="en-US" sz="2000" b="1"/>
              <a:t>Izvor: tblStudenti </a:t>
            </a:r>
            <a:endParaRPr lang="en-US" sz="2000" b="1" i="1"/>
          </a:p>
          <a:p>
            <a:pPr>
              <a:lnSpc>
                <a:spcPct val="80000"/>
              </a:lnSpc>
            </a:pPr>
            <a:r>
              <a:rPr lang="en-US" sz="2000" b="1" i="1"/>
              <a:t>Total</a:t>
            </a:r>
            <a:r>
              <a:rPr lang="en-US" sz="2000" b="1"/>
              <a:t>: BrojIndeksa (</a:t>
            </a:r>
            <a:r>
              <a:rPr lang="en-US" sz="2000" b="1" i="1"/>
              <a:t>Count</a:t>
            </a:r>
            <a:r>
              <a:rPr lang="en-US" sz="2000" b="1"/>
              <a:t>), Grad (</a:t>
            </a:r>
            <a:r>
              <a:rPr lang="en-US" sz="2000" b="1" i="1"/>
              <a:t>Group by</a:t>
            </a:r>
            <a:r>
              <a:rPr lang="en-US" sz="2000" b="1"/>
              <a:t>) </a:t>
            </a:r>
            <a:endParaRPr lang="sr-Latn-CS" sz="2000" b="1"/>
          </a:p>
          <a:p>
            <a:pPr>
              <a:lnSpc>
                <a:spcPct val="80000"/>
              </a:lnSpc>
            </a:pPr>
            <a:endParaRPr lang="en-US" sz="2000"/>
          </a:p>
        </p:txBody>
      </p:sp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438400"/>
            <a:ext cx="3086100" cy="3629025"/>
          </a:xfrm>
          <a:prstGeom prst="rect">
            <a:avLst/>
          </a:prstGeom>
          <a:noFill/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895600"/>
            <a:ext cx="2314575" cy="1628775"/>
          </a:xfrm>
          <a:prstGeom prst="rect">
            <a:avLst/>
          </a:prstGeom>
          <a:noFill/>
        </p:spPr>
      </p:pic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590800"/>
            <a:ext cx="3581400" cy="1933575"/>
          </a:xfrm>
          <a:prstGeom prst="rect">
            <a:avLst/>
          </a:prstGeom>
          <a:noFill/>
        </p:spPr>
      </p:pic>
      <p:pic>
        <p:nvPicPr>
          <p:cNvPr id="7373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572000"/>
            <a:ext cx="1971675" cy="1571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18568-0D5A-4640-B6D9-5C7636D3F9ED}" type="slidenum">
              <a:rPr lang="en-US"/>
              <a:pPr/>
              <a:t>79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404813"/>
            <a:ext cx="8964612" cy="62245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2. </a:t>
            </a:r>
            <a:r>
              <a:rPr lang="sr-Latn-CS" sz="2000"/>
              <a:t>	</a:t>
            </a:r>
            <a:r>
              <a:rPr lang="en-US" sz="1800"/>
              <a:t>Od ukupnog broja studenta evidentiranih u bazi koliko studenta je diplomiralo, a koliko nije ? </a:t>
            </a:r>
            <a:endParaRPr lang="en-US" sz="1800" b="1"/>
          </a:p>
          <a:p>
            <a:pPr>
              <a:lnSpc>
                <a:spcPct val="80000"/>
              </a:lnSpc>
            </a:pPr>
            <a:r>
              <a:rPr lang="en-US" sz="1800" b="1"/>
              <a:t>Izvor: tblStudenti </a:t>
            </a:r>
            <a:endParaRPr lang="en-US" sz="1800" b="1" i="1"/>
          </a:p>
          <a:p>
            <a:pPr>
              <a:lnSpc>
                <a:spcPct val="80000"/>
              </a:lnSpc>
            </a:pPr>
            <a:r>
              <a:rPr lang="en-US" sz="1800" b="1" i="1"/>
              <a:t>Total</a:t>
            </a:r>
            <a:r>
              <a:rPr lang="en-US" sz="1800"/>
              <a:t>: BrojIndeksa (</a:t>
            </a:r>
            <a:r>
              <a:rPr lang="en-US" sz="1800" b="1" i="1"/>
              <a:t>Count</a:t>
            </a:r>
            <a:r>
              <a:rPr lang="en-US" sz="1800"/>
              <a:t>), Diplomirao (</a:t>
            </a:r>
            <a:r>
              <a:rPr lang="en-US" sz="1800" b="1" i="1"/>
              <a:t>Group by</a:t>
            </a:r>
            <a:r>
              <a:rPr lang="en-US" sz="1800"/>
              <a:t>) </a:t>
            </a:r>
            <a:endParaRPr lang="sr-Latn-CS" sz="1800"/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/>
              <a:t>3. </a:t>
            </a:r>
            <a:r>
              <a:rPr lang="sr-Latn-CS" sz="1800"/>
              <a:t>	</a:t>
            </a:r>
            <a:r>
              <a:rPr lang="en-US" sz="1800"/>
              <a:t>Od ukupnog broja studenta evidentiranih u bazi koliko studenta je položilo Access i koja je prosječna ocjena ? Prosječnu ocjenu prikazati sa dvije decimale.</a:t>
            </a:r>
            <a:endParaRPr lang="en-US" sz="1800" b="1"/>
          </a:p>
          <a:p>
            <a:pPr>
              <a:lnSpc>
                <a:spcPct val="80000"/>
              </a:lnSpc>
            </a:pPr>
            <a:r>
              <a:rPr lang="en-US" sz="1800" b="1"/>
              <a:t>Izvor: tblIndeksi</a:t>
            </a:r>
            <a:r>
              <a:rPr lang="sr-Latn-CS" sz="1800" b="1"/>
              <a:t>, tblPredmeti</a:t>
            </a:r>
            <a:endParaRPr lang="en-US" sz="1800" b="1"/>
          </a:p>
          <a:p>
            <a:pPr>
              <a:lnSpc>
                <a:spcPct val="80000"/>
              </a:lnSpc>
            </a:pPr>
            <a:r>
              <a:rPr lang="en-US" sz="1800" b="1"/>
              <a:t>Criteria: NazivPredmata (“Access”)</a:t>
            </a:r>
          </a:p>
          <a:p>
            <a:pPr>
              <a:lnSpc>
                <a:spcPct val="80000"/>
              </a:lnSpc>
            </a:pPr>
            <a:r>
              <a:rPr lang="en-US" sz="1800" b="1"/>
              <a:t>Total: BrojIndeksa (</a:t>
            </a:r>
            <a:r>
              <a:rPr lang="en-US" sz="1800" b="1" i="1"/>
              <a:t>Count</a:t>
            </a:r>
            <a:r>
              <a:rPr lang="en-US" sz="1800" b="1"/>
              <a:t>), Ocjena (</a:t>
            </a:r>
            <a:r>
              <a:rPr lang="en-US" sz="1800" b="1" i="1"/>
              <a:t>Avg</a:t>
            </a:r>
            <a:r>
              <a:rPr lang="en-US" sz="1800" b="1"/>
              <a:t>) </a:t>
            </a:r>
          </a:p>
          <a:p>
            <a:pPr>
              <a:lnSpc>
                <a:spcPct val="80000"/>
              </a:lnSpc>
            </a:pPr>
            <a:r>
              <a:rPr lang="en-US" sz="1800" b="1"/>
              <a:t>DTMx1 na polje Ocjena, opcija </a:t>
            </a:r>
            <a:r>
              <a:rPr lang="en-US" sz="1800" b="1" i="1"/>
              <a:t>Properties</a:t>
            </a:r>
            <a:r>
              <a:rPr lang="en-US" sz="1800" b="1"/>
              <a:t>, kartica </a:t>
            </a:r>
            <a:r>
              <a:rPr lang="en-US" sz="1800" b="1" i="1"/>
              <a:t>General</a:t>
            </a:r>
            <a:r>
              <a:rPr lang="en-US" sz="1800" b="1"/>
              <a:t>, svojstva</a:t>
            </a:r>
            <a:r>
              <a:rPr lang="en-US" sz="1800"/>
              <a:t>: </a:t>
            </a:r>
            <a:endParaRPr lang="en-US" sz="1800" b="1" i="1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 i="1"/>
              <a:t>	</a:t>
            </a:r>
            <a:r>
              <a:rPr lang="en-US" sz="1800" b="1" i="1"/>
              <a:t>Format</a:t>
            </a:r>
            <a:r>
              <a:rPr lang="en-US" sz="1800" b="1"/>
              <a:t>: Fixed</a:t>
            </a:r>
            <a:endParaRPr lang="en-US" sz="1800" b="1" i="1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 i="1"/>
              <a:t>	</a:t>
            </a:r>
            <a:r>
              <a:rPr lang="en-US" sz="1800" b="1" i="1"/>
              <a:t>Decimal Places</a:t>
            </a:r>
            <a:r>
              <a:rPr lang="en-US" sz="1800" b="1"/>
              <a:t>: 2</a:t>
            </a:r>
            <a:endParaRPr lang="sr-Latn-CS" sz="1800" b="1"/>
          </a:p>
          <a:p>
            <a:pPr>
              <a:lnSpc>
                <a:spcPct val="80000"/>
              </a:lnSpc>
            </a:pPr>
            <a:endParaRPr lang="sr-Latn-CS" sz="1800" b="1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/>
              <a:t>4. </a:t>
            </a:r>
            <a:r>
              <a:rPr lang="en-US" sz="1800"/>
              <a:t>Kolike su prosječne ocjene za pojedine predmete ? </a:t>
            </a:r>
            <a:r>
              <a:rPr lang="fr-FR" sz="1800"/>
              <a:t>Prosječnu ocjenu prikazati sa jednom decimalom.</a:t>
            </a:r>
            <a:endParaRPr lang="en-US" sz="1800" b="1"/>
          </a:p>
          <a:p>
            <a:pPr>
              <a:lnSpc>
                <a:spcPct val="80000"/>
              </a:lnSpc>
            </a:pPr>
            <a:r>
              <a:rPr lang="en-US" sz="1800" b="1"/>
              <a:t>Izvor: tblIndeksi</a:t>
            </a:r>
            <a:r>
              <a:rPr lang="sr-Latn-CS" sz="1800" b="1"/>
              <a:t>, tblPredmeti</a:t>
            </a:r>
            <a:endParaRPr lang="en-US" sz="1800" b="1"/>
          </a:p>
          <a:p>
            <a:pPr>
              <a:lnSpc>
                <a:spcPct val="80000"/>
              </a:lnSpc>
            </a:pPr>
            <a:r>
              <a:rPr lang="en-US" sz="1800" b="1"/>
              <a:t>Total: BrojIndeksa (</a:t>
            </a:r>
            <a:r>
              <a:rPr lang="en-US" sz="1800" b="1" i="1"/>
              <a:t>Count</a:t>
            </a:r>
            <a:r>
              <a:rPr lang="en-US" sz="1800" b="1"/>
              <a:t>), NazivPredmata (</a:t>
            </a:r>
            <a:r>
              <a:rPr lang="en-US" sz="1800" b="1" i="1"/>
              <a:t>Group by</a:t>
            </a:r>
            <a:r>
              <a:rPr lang="en-US" sz="1800" b="1"/>
              <a:t>),</a:t>
            </a:r>
            <a:r>
              <a:rPr lang="sr-Latn-CS" sz="1800" b="1"/>
              <a:t> </a:t>
            </a:r>
            <a:r>
              <a:rPr lang="en-US" sz="1800" b="1"/>
              <a:t>Ocjena (</a:t>
            </a:r>
            <a:r>
              <a:rPr lang="en-US" sz="1800" b="1" i="1"/>
              <a:t>Avg</a:t>
            </a:r>
            <a:r>
              <a:rPr lang="en-US" sz="1800" b="1"/>
              <a:t>) </a:t>
            </a:r>
          </a:p>
          <a:p>
            <a:pPr>
              <a:lnSpc>
                <a:spcPct val="80000"/>
              </a:lnSpc>
            </a:pPr>
            <a:r>
              <a:rPr lang="en-US" sz="1800" b="1"/>
              <a:t>DTMx1 na polje Ocjena, opcija </a:t>
            </a:r>
            <a:r>
              <a:rPr lang="en-US" sz="1800" b="1" i="1"/>
              <a:t>Properties</a:t>
            </a:r>
            <a:r>
              <a:rPr lang="en-US" sz="1800" b="1"/>
              <a:t>, kartica </a:t>
            </a:r>
            <a:r>
              <a:rPr lang="en-US" sz="1800" b="1" i="1"/>
              <a:t>General</a:t>
            </a:r>
            <a:r>
              <a:rPr lang="en-US" sz="1800" b="1"/>
              <a:t>, svojstva: </a:t>
            </a:r>
            <a:endParaRPr lang="en-US" sz="1800" b="1" i="1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 i="1"/>
              <a:t>	</a:t>
            </a:r>
            <a:r>
              <a:rPr lang="en-US" sz="1800" b="1" i="1"/>
              <a:t>Format</a:t>
            </a:r>
            <a:r>
              <a:rPr lang="en-US" sz="1800" b="1"/>
              <a:t>: Fixed</a:t>
            </a:r>
            <a:endParaRPr lang="en-US" sz="1800" b="1" i="1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 i="1"/>
              <a:t>	</a:t>
            </a:r>
            <a:r>
              <a:rPr lang="en-US" sz="1800" b="1" i="1"/>
              <a:t>Decimal Places</a:t>
            </a:r>
            <a:r>
              <a:rPr lang="en-US" sz="1800" b="1"/>
              <a:t>: 1</a:t>
            </a:r>
            <a:endParaRPr lang="sr-Latn-CS" sz="18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9017-4DAF-4CFF-8482-077B9748B69B}" type="slidenum">
              <a:rPr lang="en-US"/>
              <a:pPr/>
              <a:t>8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19600" y="1371600"/>
            <a:ext cx="1295400" cy="2209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r-Latn-CS" sz="2000" b="1"/>
              <a:t>Tabele </a:t>
            </a:r>
            <a:endParaRPr lang="en-US" sz="2000" b="1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 b="1"/>
              <a:t>Upiti </a:t>
            </a:r>
            <a:endParaRPr lang="en-US" sz="2000" b="1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 b="1"/>
              <a:t>Obrasci </a:t>
            </a:r>
            <a:endParaRPr lang="en-US" sz="2000" b="1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 b="1"/>
              <a:t>Izvještaji</a:t>
            </a:r>
            <a:endParaRPr lang="en-GB" sz="2000" b="1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 b="1"/>
              <a:t>Stranice</a:t>
            </a:r>
            <a:endParaRPr lang="en-GB" sz="2000" b="1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 b="1"/>
              <a:t>Makro i </a:t>
            </a:r>
            <a:endParaRPr lang="en-US" sz="2000" b="1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 b="1"/>
              <a:t>Moduli</a:t>
            </a:r>
            <a:endParaRPr lang="en-US" sz="2000" b="1">
              <a:solidFill>
                <a:srgbClr val="FF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953000"/>
            <a:ext cx="15113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066800"/>
            <a:ext cx="1447800" cy="3048000"/>
          </a:xfrm>
          <a:prstGeom prst="rect">
            <a:avLst/>
          </a:prstGeom>
          <a:noFill/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52400" y="304800"/>
            <a:ext cx="8839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sr-Latn-CS" sz="2400" b="1" i="1" u="sng"/>
              <a:t>Objects</a:t>
            </a:r>
            <a:r>
              <a:rPr lang="sr-Latn-CS" sz="2400" b="1" u="sng"/>
              <a:t> meni</a:t>
            </a:r>
            <a:r>
              <a:rPr lang="sr-Latn-CS" sz="2000"/>
              <a:t>  omogućava izbor vrste objekta</a:t>
            </a:r>
            <a:r>
              <a:rPr lang="en-US" sz="2000"/>
              <a:t>: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 </a:t>
            </a:r>
            <a:r>
              <a:rPr lang="sr-Latn-CS">
                <a:solidFill>
                  <a:srgbClr val="C0C0C0"/>
                </a:solidFill>
              </a:rPr>
              <a:t>(</a:t>
            </a:r>
            <a:r>
              <a:rPr lang="sr-Latn-CS" sz="2000">
                <a:solidFill>
                  <a:srgbClr val="C0C0C0"/>
                </a:solidFill>
              </a:rPr>
              <a:t>LTM</a:t>
            </a:r>
            <a:r>
              <a:rPr lang="en-US" sz="2000">
                <a:solidFill>
                  <a:srgbClr val="C0C0C0"/>
                </a:solidFill>
              </a:rPr>
              <a:t>x1</a:t>
            </a:r>
            <a:r>
              <a:rPr lang="sr-Latn-CS" sz="2000">
                <a:solidFill>
                  <a:srgbClr val="C0C0C0"/>
                </a:solidFill>
              </a:rPr>
              <a:t>)</a:t>
            </a:r>
            <a:r>
              <a:rPr lang="sr-Latn-CS" sz="2000"/>
              <a:t>na vrstu objekata koji želimo</a:t>
            </a:r>
            <a:r>
              <a:rPr lang="en-US" sz="2000"/>
              <a:t> </a:t>
            </a:r>
            <a:r>
              <a:rPr lang="sr-Latn-CS" sz="2000"/>
              <a:t>da kreiramo, koristimo ili </a:t>
            </a:r>
            <a:r>
              <a:rPr lang="en-US" sz="2000"/>
              <a:t>m</a:t>
            </a:r>
            <a:r>
              <a:rPr lang="sr-Latn-CS" sz="2000"/>
              <a:t>odifikujemo</a:t>
            </a:r>
            <a:endParaRPr lang="en-GB" sz="2000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04800" y="4495800"/>
            <a:ext cx="853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Npr</a:t>
            </a:r>
            <a:r>
              <a:rPr lang="sr-Latn-CS"/>
              <a:t>, ako želimo da radimo sa tabelama</a:t>
            </a:r>
            <a:r>
              <a:rPr lang="en-US"/>
              <a:t>, u </a:t>
            </a:r>
            <a:r>
              <a:rPr lang="sr-Latn-CS" i="1"/>
              <a:t>Objects</a:t>
            </a:r>
            <a:r>
              <a:rPr lang="sr-Latn-CS"/>
              <a:t> menij</a:t>
            </a:r>
            <a:r>
              <a:rPr lang="en-US"/>
              <a:t>u</a:t>
            </a:r>
            <a:r>
              <a:rPr lang="sr-Latn-CS"/>
              <a:t> odaberemo </a:t>
            </a:r>
            <a:r>
              <a:rPr lang="sr-Latn-CS" i="1"/>
              <a:t>Tables</a:t>
            </a:r>
            <a:r>
              <a:rPr lang="sr-Latn-CS"/>
              <a:t>:</a:t>
            </a:r>
            <a:endParaRPr lang="en-GB" sz="2000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304800" y="48768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fr-FR"/>
              <a:t> </a:t>
            </a:r>
            <a:r>
              <a:rPr lang="fr-FR">
                <a:solidFill>
                  <a:srgbClr val="C0C0C0"/>
                </a:solidFill>
              </a:rPr>
              <a:t>(LTMx1)</a:t>
            </a:r>
            <a:endParaRPr lang="sr-Latn-CS">
              <a:solidFill>
                <a:srgbClr val="C0C0C0"/>
              </a:solidFill>
              <a:sym typeface="Symbol" pitchFamily="18" charset="2"/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304800" y="5334000"/>
            <a:ext cx="8610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r-Latn-CS">
                <a:sym typeface="Symbol" pitchFamily="18" charset="2"/>
              </a:rPr>
              <a:t></a:t>
            </a:r>
            <a:r>
              <a:rPr lang="sr-Latn-CS"/>
              <a:t> </a:t>
            </a:r>
            <a:r>
              <a:rPr lang="fr-FR" b="1"/>
              <a:t> </a:t>
            </a:r>
            <a:endParaRPr lang="fr-FR"/>
          </a:p>
          <a:p>
            <a:r>
              <a:rPr lang="fr-FR"/>
              <a:t>Mogu</a:t>
            </a:r>
            <a:r>
              <a:rPr lang="sr-Latn-CS"/>
              <a:t>ćnost kreiranja nove tabele ili rada sa postojećim</a:t>
            </a:r>
            <a:r>
              <a:rPr lang="en-US"/>
              <a:t> </a:t>
            </a:r>
            <a:r>
              <a:rPr lang="sr-Latn-CS"/>
              <a:t>tabelama čiji spisak se pojavljuje u okviru radne površine </a:t>
            </a:r>
            <a:r>
              <a:rPr lang="en-US"/>
              <a:t>p</a:t>
            </a:r>
            <a:r>
              <a:rPr lang="sr-Latn-CS"/>
              <a:t>rozora </a:t>
            </a:r>
            <a:r>
              <a:rPr lang="sr-Latn-CS" i="1"/>
              <a:t>Database</a:t>
            </a:r>
            <a:r>
              <a:rPr lang="sr-Latn-CS"/>
              <a:t>.</a:t>
            </a:r>
            <a:endParaRPr lang="en-GB" sz="200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B1FA-31F9-49CF-8327-6ED15896B2C3}" type="slidenum">
              <a:rPr lang="en-US"/>
              <a:pPr/>
              <a:t>80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686800" cy="19446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/>
              <a:t>5. </a:t>
            </a:r>
            <a:r>
              <a:rPr lang="en-US" sz="2000"/>
              <a:t>Formirati parametarski upit (naziv predmeta </a:t>
            </a:r>
            <a:r>
              <a:rPr lang="sr-Latn-CS" sz="2000"/>
              <a:t>-</a:t>
            </a:r>
            <a:r>
              <a:rPr lang="en-US" sz="2000"/>
              <a:t>parametarski kriterijum) za određivanje prosječne ocjene za pojedine</a:t>
            </a:r>
            <a:r>
              <a:rPr lang="en-US" sz="1600"/>
              <a:t> </a:t>
            </a:r>
            <a:r>
              <a:rPr lang="en-US" sz="2000"/>
              <a:t>predmete ? Prosječnu ocjenu prikazati sa dvije decimale.</a:t>
            </a:r>
            <a:endParaRPr lang="sr-Latn-CS" sz="2000"/>
          </a:p>
          <a:p>
            <a:pPr>
              <a:lnSpc>
                <a:spcPct val="80000"/>
              </a:lnSpc>
              <a:buFontTx/>
              <a:buNone/>
            </a:pPr>
            <a:endParaRPr lang="sr-Latn-CS" sz="10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rgbClr val="0066FF"/>
                </a:solidFill>
              </a:rPr>
              <a:t>Ako uvijek ne znamo puni naziv, konkretno predmeta, kao parametarski kriterijum</a:t>
            </a:r>
            <a:r>
              <a:rPr lang="sr-Latn-CS" sz="1800">
                <a:solidFill>
                  <a:srgbClr val="0066FF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rgbClr val="0066FF"/>
                </a:solidFill>
              </a:rPr>
              <a:t>možemo upisati izraz:</a:t>
            </a:r>
            <a:r>
              <a:rPr lang="sr-Latn-CS" sz="1800">
                <a:solidFill>
                  <a:srgbClr val="0066FF"/>
                </a:solidFill>
              </a:rPr>
              <a:t> </a:t>
            </a:r>
            <a:r>
              <a:rPr lang="en-US" sz="1800" b="1" i="1">
                <a:solidFill>
                  <a:srgbClr val="0066FF"/>
                </a:solidFill>
              </a:rPr>
              <a:t>Criteria</a:t>
            </a:r>
            <a:r>
              <a:rPr lang="en-US" sz="1800" b="1">
                <a:solidFill>
                  <a:srgbClr val="0066FF"/>
                </a:solidFill>
              </a:rPr>
              <a:t>: Like “*”&amp;[Upisati naziv (DIO) predmeta]&amp;”*”</a:t>
            </a: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28800"/>
            <a:ext cx="7994650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564A-DD49-4E56-943D-00FD959E654F}" type="slidenum">
              <a:rPr lang="en-US"/>
              <a:pPr/>
              <a:t>81</a:t>
            </a:fld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 u="sng"/>
              <a:t>OPERATORI</a:t>
            </a:r>
            <a:r>
              <a:rPr lang="en-US" sz="2400" b="1"/>
              <a:t>   u Accessu</a:t>
            </a:r>
            <a:r>
              <a:rPr lang="en-US" sz="2400"/>
              <a:t>:</a:t>
            </a:r>
            <a:endParaRPr lang="en-US" sz="2400" b="1" u="sng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u="sng"/>
              <a:t>Matematički:</a:t>
            </a: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</a:t>
            </a:r>
            <a:r>
              <a:rPr lang="en-US" sz="2400" b="1"/>
              <a:t>+ </a:t>
            </a:r>
            <a:r>
              <a:rPr lang="en-US" sz="2400"/>
              <a:t>…….. sabiranje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</a:t>
            </a:r>
            <a:r>
              <a:rPr lang="en-US" sz="2400" b="1"/>
              <a:t> - </a:t>
            </a:r>
            <a:r>
              <a:rPr lang="en-US" sz="2400"/>
              <a:t>…….. oduzimanje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</a:t>
            </a:r>
            <a:r>
              <a:rPr lang="en-US" sz="2400" b="1"/>
              <a:t>* </a:t>
            </a:r>
            <a:r>
              <a:rPr lang="en-US" sz="2400"/>
              <a:t>…….. množenje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 </a:t>
            </a:r>
            <a:r>
              <a:rPr lang="en-US" sz="2400" b="1"/>
              <a:t>/ </a:t>
            </a:r>
            <a:r>
              <a:rPr lang="en-US" sz="2400"/>
              <a:t>…….. dijeljenje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 </a:t>
            </a:r>
            <a:r>
              <a:rPr lang="en-US" sz="2400" b="1"/>
              <a:t>^</a:t>
            </a:r>
            <a:r>
              <a:rPr lang="en-US" sz="2400"/>
              <a:t>…….. stepenovanje</a:t>
            </a:r>
            <a:endParaRPr lang="en-US" sz="2400" b="1" u="sng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u="sng"/>
              <a:t>Relacioni:</a:t>
            </a: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 = …….. jednako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 </a:t>
            </a:r>
            <a:r>
              <a:rPr lang="en-US" sz="2400" b="1"/>
              <a:t>&gt;</a:t>
            </a:r>
            <a:r>
              <a:rPr lang="en-US" sz="2400"/>
              <a:t> …….. veće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 </a:t>
            </a:r>
            <a:r>
              <a:rPr lang="en-US" sz="2400" b="1"/>
              <a:t>&lt;</a:t>
            </a:r>
            <a:r>
              <a:rPr lang="en-US" sz="2400"/>
              <a:t> …….. manje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</a:t>
            </a:r>
            <a:r>
              <a:rPr lang="en-US" sz="2400" b="1"/>
              <a:t>&gt;= </a:t>
            </a:r>
            <a:r>
              <a:rPr lang="en-US" sz="2400"/>
              <a:t>……..veće ili jednako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&lt;= ……..manje ili jednako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&lt;&gt; ……..različito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9579-C10E-45AD-8E4B-768AD722D390}" type="slidenum">
              <a:rPr lang="en-US"/>
              <a:pPr/>
              <a:t>82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964612" cy="59372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b="1" u="sng"/>
              <a:t>Za znakovne nizove</a:t>
            </a:r>
            <a:r>
              <a:rPr lang="en-US" sz="2400" b="1"/>
              <a:t> </a:t>
            </a:r>
            <a:r>
              <a:rPr lang="en-US" sz="2400"/>
              <a:t>( nizove alfa-numeričkih znaka )</a:t>
            </a:r>
            <a:r>
              <a:rPr lang="en-US" sz="2400" b="1"/>
              <a:t>:</a:t>
            </a:r>
            <a:endParaRPr lang="en-US" sz="24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	</a:t>
            </a:r>
            <a:r>
              <a:rPr lang="en-US" sz="2400" b="1"/>
              <a:t>&amp; </a:t>
            </a:r>
            <a:r>
              <a:rPr lang="en-US" sz="2400"/>
              <a:t>………operator spajanja vrijednosti polja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0000"/>
                </a:solidFill>
              </a:rPr>
              <a:t>Primjer:  [Ime]&amp; “ “ &amp;[Prezime]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	</a:t>
            </a:r>
            <a:r>
              <a:rPr lang="en-US" sz="2400" b="1"/>
              <a:t>Like </a:t>
            </a:r>
            <a:r>
              <a:rPr lang="en-US" sz="2400"/>
              <a:t>…….. slično sa </a:t>
            </a:r>
          </a:p>
          <a:p>
            <a:pPr>
              <a:lnSpc>
                <a:spcPct val="80000"/>
              </a:lnSpc>
              <a:buFontTx/>
              <a:buNone/>
            </a:pPr>
            <a:endParaRPr lang="sr-Latn-CS" sz="24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Argument ovog operatora se uvijek  pravi  pomoću tzv. </a:t>
            </a:r>
            <a:endParaRPr lang="sr-Latn-CS" sz="24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u="sng"/>
              <a:t>džokerskih </a:t>
            </a:r>
            <a:r>
              <a:rPr lang="sr-Latn-CS" sz="2400" b="1" u="sng"/>
              <a:t>z</a:t>
            </a:r>
            <a:r>
              <a:rPr lang="en-US" sz="2400" b="1" u="sng"/>
              <a:t>nakova</a:t>
            </a:r>
            <a:r>
              <a:rPr lang="en-US" sz="2400"/>
              <a:t>  (znaci  koji  zamjenjuju grupu drugih </a:t>
            </a:r>
            <a:endParaRPr lang="sr-Latn-CS" sz="24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znakova na jednom ili više  znakovnih  mjesta )</a:t>
            </a:r>
            <a:r>
              <a:rPr lang="en-US" sz="2400" b="1"/>
              <a:t>:</a:t>
            </a:r>
            <a:endParaRPr lang="en-US" sz="24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                          </a:t>
            </a:r>
            <a:r>
              <a:rPr lang="en-US" sz="2400" b="1"/>
              <a:t>* </a:t>
            </a:r>
            <a:r>
              <a:rPr lang="en-US" sz="2400"/>
              <a:t>…….. zamjenjuje grupu bilo kojih znakova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Ostali  džokerski  znaci  se  odnose  na  </a:t>
            </a:r>
            <a:r>
              <a:rPr lang="en-US" sz="2400" b="1" u="sng"/>
              <a:t>samo jedno</a:t>
            </a:r>
            <a:r>
              <a:rPr lang="en-US" sz="2400" b="1"/>
              <a:t> znakovno</a:t>
            </a:r>
            <a:endParaRPr lang="sr-Latn-CS" sz="24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/>
              <a:t>mjesto</a:t>
            </a:r>
            <a:r>
              <a:rPr lang="en-US" sz="240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                          </a:t>
            </a:r>
            <a:r>
              <a:rPr lang="fr-FR" sz="2400" b="1"/>
              <a:t>? </a:t>
            </a:r>
            <a:r>
              <a:rPr lang="fr-FR" sz="2400"/>
              <a:t>…….. zamjenjuje bilo koje slovo ili cifru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400"/>
              <a:t>                          </a:t>
            </a:r>
            <a:r>
              <a:rPr lang="fr-FR" sz="2400" b="1"/>
              <a:t># </a:t>
            </a:r>
            <a:r>
              <a:rPr lang="fr-FR" sz="2400"/>
              <a:t>…….. zamjenjuje bilo koju cifru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400"/>
              <a:t>                       </a:t>
            </a:r>
            <a:r>
              <a:rPr lang="sr-Latn-CS" sz="2400"/>
              <a:t> </a:t>
            </a:r>
            <a:r>
              <a:rPr lang="fr-FR" sz="2400"/>
              <a:t> </a:t>
            </a:r>
            <a:r>
              <a:rPr lang="fr-FR" sz="2400" b="1"/>
              <a:t>[lista] </a:t>
            </a:r>
            <a:r>
              <a:rPr lang="fr-FR" sz="2400"/>
              <a:t>…zamjenjuje bilo koji znak sa liste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400"/>
              <a:t>                         </a:t>
            </a:r>
            <a:r>
              <a:rPr lang="fr-FR" sz="2400" b="1"/>
              <a:t>[!lista] </a:t>
            </a:r>
            <a:r>
              <a:rPr lang="fr-FR" sz="2400"/>
              <a:t>…zamjenjuje svaki znak koji nije na listi</a:t>
            </a:r>
            <a:endParaRPr lang="en-US" sz="240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5E13-ED31-4920-AAEE-2554CA66B7DE}" type="slidenum">
              <a:rPr lang="en-US"/>
              <a:pPr/>
              <a:t>83</a:t>
            </a:fld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260350"/>
            <a:ext cx="8839200" cy="61404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fr-FR" sz="2400" u="sng">
                <a:solidFill>
                  <a:srgbClr val="FF0000"/>
                </a:solidFill>
              </a:rPr>
              <a:t>Primjeri</a:t>
            </a:r>
            <a:r>
              <a:rPr lang="fr-FR" sz="2400">
                <a:solidFill>
                  <a:srgbClr val="FF0000"/>
                </a:solidFill>
              </a:rPr>
              <a:t>:</a:t>
            </a:r>
            <a:endParaRPr lang="sr-Latn-CS" sz="24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400">
                <a:solidFill>
                  <a:srgbClr val="FF0000"/>
                </a:solidFill>
              </a:rPr>
              <a:t>1. </a:t>
            </a:r>
            <a:r>
              <a:rPr lang="fr-FR" sz="2000" b="1">
                <a:solidFill>
                  <a:srgbClr val="FF0000"/>
                </a:solidFill>
              </a:rPr>
              <a:t>Like “S??”</a:t>
            </a:r>
            <a:r>
              <a:rPr lang="fr-FR" sz="2000">
                <a:solidFill>
                  <a:srgbClr val="FF0000"/>
                </a:solidFill>
              </a:rPr>
              <a:t> –  Ovakav kriterijum u polju upita izdvojiće u tabeli upita sve</a:t>
            </a:r>
            <a:r>
              <a:rPr lang="sr-Latn-CS" sz="2000">
                <a:solidFill>
                  <a:srgbClr val="FF0000"/>
                </a:solidFill>
              </a:rPr>
              <a:t> </a:t>
            </a:r>
            <a:r>
              <a:rPr lang="fr-FR" sz="2000">
                <a:solidFill>
                  <a:srgbClr val="FF0000"/>
                </a:solidFill>
              </a:rPr>
              <a:t>zapise podataka koji u tom polju koji imaju riječi od </a:t>
            </a:r>
            <a:r>
              <a:rPr lang="fr-FR" sz="2000" b="1">
                <a:solidFill>
                  <a:srgbClr val="FF0000"/>
                </a:solidFill>
              </a:rPr>
              <a:t>3 znaka</a:t>
            </a:r>
            <a:r>
              <a:rPr lang="fr-FR" sz="2000">
                <a:solidFill>
                  <a:srgbClr val="FF0000"/>
                </a:solidFill>
              </a:rPr>
              <a:t> koje počinju slovom </a:t>
            </a:r>
            <a:r>
              <a:rPr lang="fr-FR" sz="2000" b="1">
                <a:solidFill>
                  <a:srgbClr val="FF0000"/>
                </a:solidFill>
              </a:rPr>
              <a:t>S</a:t>
            </a:r>
            <a:r>
              <a:rPr lang="fr-FR" sz="2000">
                <a:solidFill>
                  <a:srgbClr val="FF0000"/>
                </a:solidFill>
              </a:rPr>
              <a:t>, a na drugom i trećem  znakovnom mjestu imaju </a:t>
            </a:r>
            <a:r>
              <a:rPr lang="fr-FR" sz="2000" b="1">
                <a:solidFill>
                  <a:srgbClr val="FF0000"/>
                </a:solidFill>
              </a:rPr>
              <a:t>slovo</a:t>
            </a:r>
            <a:r>
              <a:rPr lang="fr-FR" sz="2000">
                <a:solidFill>
                  <a:srgbClr val="FF0000"/>
                </a:solidFill>
              </a:rPr>
              <a:t> ili </a:t>
            </a:r>
            <a:r>
              <a:rPr lang="fr-FR" sz="2000" b="1">
                <a:solidFill>
                  <a:srgbClr val="FF0000"/>
                </a:solidFill>
              </a:rPr>
              <a:t>cifru</a:t>
            </a:r>
            <a:endParaRPr lang="sr-Latn-CS" sz="2000" b="1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fr-FR" sz="1000" b="1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b="1">
                <a:solidFill>
                  <a:srgbClr val="FF0000"/>
                </a:solidFill>
              </a:rPr>
              <a:t> </a:t>
            </a:r>
            <a:r>
              <a:rPr lang="sr-Latn-CS" sz="2000" b="1">
                <a:solidFill>
                  <a:srgbClr val="FF0000"/>
                </a:solidFill>
              </a:rPr>
              <a:t>2. </a:t>
            </a:r>
            <a:r>
              <a:rPr lang="en-US" sz="2000" b="1">
                <a:solidFill>
                  <a:srgbClr val="FF0000"/>
                </a:solidFill>
              </a:rPr>
              <a:t>Like “S*”</a:t>
            </a:r>
            <a:r>
              <a:rPr lang="en-US" sz="2000">
                <a:solidFill>
                  <a:srgbClr val="FF0000"/>
                </a:solidFill>
              </a:rPr>
              <a:t> –saglasno sa riječima proizvoljne dužine koje počinju slovom </a:t>
            </a:r>
            <a:r>
              <a:rPr lang="en-US" sz="2000" b="1">
                <a:solidFill>
                  <a:srgbClr val="FF0000"/>
                </a:solidFill>
              </a:rPr>
              <a:t>S</a:t>
            </a:r>
            <a:endParaRPr lang="en-US" sz="20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rgbClr val="FF0000"/>
                </a:solidFill>
              </a:rPr>
              <a:t>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FF0000"/>
                </a:solidFill>
              </a:rPr>
              <a:t> </a:t>
            </a:r>
            <a:r>
              <a:rPr lang="sr-Latn-CS" sz="2000" b="1">
                <a:solidFill>
                  <a:srgbClr val="FF0000"/>
                </a:solidFill>
              </a:rPr>
              <a:t>3.</a:t>
            </a:r>
            <a:r>
              <a:rPr lang="sr-Latn-CS" sz="2000">
                <a:solidFill>
                  <a:srgbClr val="FF0000"/>
                </a:solidFill>
              </a:rPr>
              <a:t> </a:t>
            </a:r>
            <a:r>
              <a:rPr lang="en-US" sz="2000" b="1">
                <a:solidFill>
                  <a:srgbClr val="FF0000"/>
                </a:solidFill>
              </a:rPr>
              <a:t>Like “S##”</a:t>
            </a:r>
            <a:r>
              <a:rPr lang="en-US" sz="2000">
                <a:solidFill>
                  <a:srgbClr val="FF0000"/>
                </a:solidFill>
              </a:rPr>
              <a:t> – riječi od 3 znaka, drugi i treći znak </a:t>
            </a:r>
            <a:r>
              <a:rPr lang="en-US" sz="2000" b="1">
                <a:solidFill>
                  <a:srgbClr val="FF0000"/>
                </a:solidFill>
              </a:rPr>
              <a:t>cifra</a:t>
            </a:r>
            <a:endParaRPr lang="sr-Latn-CS" sz="2000" b="1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000" b="1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FF0000"/>
                </a:solidFill>
              </a:rPr>
              <a:t> </a:t>
            </a:r>
            <a:r>
              <a:rPr lang="sr-Latn-CS" sz="2000" b="1">
                <a:solidFill>
                  <a:srgbClr val="FF0000"/>
                </a:solidFill>
              </a:rPr>
              <a:t>4.</a:t>
            </a:r>
            <a:r>
              <a:rPr lang="sr-Latn-CS" sz="2000">
                <a:solidFill>
                  <a:srgbClr val="FF0000"/>
                </a:solidFill>
              </a:rPr>
              <a:t> </a:t>
            </a:r>
            <a:r>
              <a:rPr lang="en-US" sz="2000" b="1">
                <a:solidFill>
                  <a:srgbClr val="FF0000"/>
                </a:solidFill>
              </a:rPr>
              <a:t>Like “S[123]#”</a:t>
            </a:r>
            <a:r>
              <a:rPr lang="en-US" sz="2000">
                <a:solidFill>
                  <a:srgbClr val="FF0000"/>
                </a:solidFill>
              </a:rPr>
              <a:t> – riječi od 3 znaka,   drugi znak jedna od cifara sa liste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0000"/>
                </a:solidFill>
              </a:rPr>
              <a:t>                              </a:t>
            </a:r>
            <a:r>
              <a:rPr lang="sr-Latn-CS" sz="2000">
                <a:solidFill>
                  <a:srgbClr val="FF0000"/>
                </a:solidFill>
              </a:rPr>
              <a:t>    </a:t>
            </a:r>
            <a:r>
              <a:rPr lang="en-US" sz="2000">
                <a:solidFill>
                  <a:srgbClr val="FF0000"/>
                </a:solidFill>
              </a:rPr>
              <a:t>(1, 2 ili 3) i treći znak bilo koja cifra</a:t>
            </a:r>
            <a:endParaRPr lang="sr-Latn-CS" sz="20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0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FF0000"/>
                </a:solidFill>
              </a:rPr>
              <a:t> </a:t>
            </a:r>
            <a:r>
              <a:rPr lang="sr-Latn-CS" sz="2000" b="1">
                <a:solidFill>
                  <a:srgbClr val="FF0000"/>
                </a:solidFill>
              </a:rPr>
              <a:t>5.</a:t>
            </a:r>
            <a:r>
              <a:rPr lang="sr-Latn-CS" sz="2000">
                <a:solidFill>
                  <a:srgbClr val="FF0000"/>
                </a:solidFill>
              </a:rPr>
              <a:t> </a:t>
            </a:r>
            <a:r>
              <a:rPr lang="en-US" sz="2000" b="1">
                <a:solidFill>
                  <a:srgbClr val="FF0000"/>
                </a:solidFill>
              </a:rPr>
              <a:t>Like “[123]##” And Not Like “100”</a:t>
            </a:r>
            <a:r>
              <a:rPr lang="en-US" sz="2000">
                <a:solidFill>
                  <a:srgbClr val="FF0000"/>
                </a:solidFill>
              </a:rPr>
              <a:t> – svi trocifreni brojevi iz intervala  </a:t>
            </a:r>
            <a:r>
              <a:rPr lang="sr-Latn-CS" sz="2000">
                <a:solidFill>
                  <a:srgbClr val="FF0000"/>
                </a:solidFill>
              </a:rPr>
              <a:t>					  </a:t>
            </a:r>
            <a:r>
              <a:rPr lang="en-US" sz="2000">
                <a:solidFill>
                  <a:srgbClr val="FF0000"/>
                </a:solidFill>
              </a:rPr>
              <a:t>101 – 399</a:t>
            </a:r>
            <a:endParaRPr lang="sr-Latn-CS" sz="20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0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0000"/>
                </a:solidFill>
              </a:rPr>
              <a:t>Poslednji primjer može jednostavnije, izrazom: </a:t>
            </a:r>
            <a:r>
              <a:rPr lang="en-US" sz="2000" b="1">
                <a:solidFill>
                  <a:srgbClr val="FF0000"/>
                </a:solidFill>
              </a:rPr>
              <a:t>&gt;100 And &gt;=399</a:t>
            </a:r>
            <a:r>
              <a:rPr lang="en-US" sz="200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0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Znaci: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# - zamjenjuje bilo koju cifru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/>
              <a:t>? - zamjenjuje bilo koji znak</a:t>
            </a: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endParaRPr 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F8EA-CD97-47F8-8B90-D1E04DFD5879}" type="slidenum">
              <a:rPr lang="en-US"/>
              <a:pPr/>
              <a:t>9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4419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l-SI" sz="1800" b="1" i="1" u="sng"/>
              <a:t>Open</a:t>
            </a:r>
            <a:r>
              <a:rPr lang="sl-SI" sz="1800"/>
              <a:t> (</a:t>
            </a:r>
            <a:r>
              <a:rPr lang="sr-Latn-CS" sz="1800"/>
              <a:t>otvaranje)- otvara  postoje</a:t>
            </a:r>
            <a:r>
              <a:rPr lang="sl-SI" sz="1800"/>
              <a:t>ći objekat (</a:t>
            </a:r>
            <a:r>
              <a:rPr lang="sl-SI" sz="1800" b="1" i="1"/>
              <a:t>Datasheet View</a:t>
            </a:r>
            <a:r>
              <a:rPr lang="sl-SI" sz="1800"/>
              <a:t> za tabele i </a:t>
            </a:r>
            <a:r>
              <a:rPr lang="en-US" sz="1800"/>
              <a:t>u</a:t>
            </a:r>
            <a:r>
              <a:rPr lang="sl-SI" sz="1800"/>
              <a:t>pite, </a:t>
            </a:r>
            <a:r>
              <a:rPr lang="sl-SI" sz="1800" b="1" i="1"/>
              <a:t>Form</a:t>
            </a:r>
            <a:endParaRPr lang="en-US" sz="1800" b="1" i="1"/>
          </a:p>
          <a:p>
            <a:pPr>
              <a:lnSpc>
                <a:spcPct val="80000"/>
              </a:lnSpc>
              <a:buFontTx/>
              <a:buNone/>
            </a:pPr>
            <a:r>
              <a:rPr lang="sl-SI" sz="1800" b="1" i="1"/>
              <a:t>View</a:t>
            </a:r>
            <a:r>
              <a:rPr lang="sl-SI" sz="1800"/>
              <a:t> za obrasce), </a:t>
            </a:r>
            <a:endParaRPr lang="en-US" sz="1800"/>
          </a:p>
          <a:p>
            <a:pPr>
              <a:lnSpc>
                <a:spcPct val="80000"/>
              </a:lnSpc>
              <a:buFontTx/>
              <a:buNone/>
            </a:pPr>
            <a:r>
              <a:rPr lang="sl-SI" sz="1800" b="1" i="1" u="sng"/>
              <a:t>Design</a:t>
            </a:r>
            <a:r>
              <a:rPr lang="sl-SI" sz="1800"/>
              <a:t> (oblikovanje) - otvara postojeći objekat u prikazu za oblikovanje (dizajniranje)</a:t>
            </a:r>
            <a:endParaRPr lang="en-US" sz="1800"/>
          </a:p>
          <a:p>
            <a:pPr>
              <a:lnSpc>
                <a:spcPct val="80000"/>
              </a:lnSpc>
              <a:buFontTx/>
              <a:buNone/>
            </a:pPr>
            <a:r>
              <a:rPr lang="sl-SI" sz="1800"/>
              <a:t>koji omogućava promjenu strukture objekta (</a:t>
            </a:r>
            <a:r>
              <a:rPr lang="sl-SI" sz="1800" b="1" i="1"/>
              <a:t>Design View</a:t>
            </a:r>
            <a:r>
              <a:rPr lang="sl-SI" sz="1800"/>
              <a:t>), </a:t>
            </a:r>
            <a:endParaRPr lang="en-US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 i="1" u="sng"/>
              <a:t>New</a:t>
            </a:r>
            <a:r>
              <a:rPr lang="sr-Latn-CS" sz="1800" b="1" i="1"/>
              <a:t> </a:t>
            </a:r>
            <a:r>
              <a:rPr lang="sr-Latn-CS" sz="1800"/>
              <a:t>(novi) - </a:t>
            </a:r>
            <a:r>
              <a:rPr lang="en-US" sz="1800"/>
              <a:t>kreiranje</a:t>
            </a:r>
            <a:r>
              <a:rPr lang="sr-Latn-CS" sz="1800"/>
              <a:t> novog objekta. </a:t>
            </a:r>
            <a:endParaRPr lang="en-GB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Ove tri alatke postoje kod tabela, upita, obrazaca i stranica. </a:t>
            </a:r>
            <a:endParaRPr lang="en-GB" sz="1800"/>
          </a:p>
          <a:p>
            <a:pPr>
              <a:lnSpc>
                <a:spcPct val="80000"/>
              </a:lnSpc>
              <a:buFontTx/>
              <a:buNone/>
            </a:pPr>
            <a:endParaRPr lang="en-US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Kod izvještaja umjesto </a:t>
            </a:r>
            <a:r>
              <a:rPr lang="sr-Latn-CS" sz="1800" b="1" i="1"/>
              <a:t>Open</a:t>
            </a:r>
            <a:r>
              <a:rPr lang="sr-Latn-CS" sz="1800"/>
              <a:t> imamo </a:t>
            </a:r>
            <a:r>
              <a:rPr lang="sr-Latn-CS" sz="1800" b="1" i="1" u="sng"/>
              <a:t>Preview</a:t>
            </a:r>
            <a:r>
              <a:rPr lang="sr-Latn-CS" sz="1800"/>
              <a:t> (pregledanje) , a </a:t>
            </a:r>
            <a:endParaRPr lang="en-US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kod makroa i modula  </a:t>
            </a:r>
            <a:r>
              <a:rPr lang="sr-Latn-CS" sz="1800" b="1" i="1" u="sng"/>
              <a:t>Run</a:t>
            </a:r>
            <a:r>
              <a:rPr lang="sr-Latn-CS" sz="1800"/>
              <a:t> (izvršavanje). </a:t>
            </a:r>
            <a:endParaRPr lang="en-US" sz="1800"/>
          </a:p>
          <a:p>
            <a:pPr>
              <a:lnSpc>
                <a:spcPct val="80000"/>
              </a:lnSpc>
              <a:buFontTx/>
              <a:buNone/>
            </a:pPr>
            <a:endParaRPr lang="en-GB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Kod svih objekata imamo i alatke:  </a:t>
            </a:r>
            <a:endParaRPr lang="en-GB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 i="1" u="sng"/>
              <a:t>Delete</a:t>
            </a:r>
            <a:r>
              <a:rPr lang="sr-Latn-CS" sz="1800"/>
              <a:t> (brisanje) - briše postojeći objekat ( !!! Alatka </a:t>
            </a:r>
            <a:r>
              <a:rPr lang="sr-Latn-CS" sz="1800" b="1" i="1"/>
              <a:t>Undo Delete</a:t>
            </a:r>
            <a:r>
              <a:rPr lang="sr-Latn-CS" sz="1800"/>
              <a:t>, odnosno opcija </a:t>
            </a:r>
            <a:endParaRPr lang="en-US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 i="1"/>
              <a:t>Undo Delete</a:t>
            </a:r>
            <a:r>
              <a:rPr lang="sr-Latn-CS" sz="1800" i="1"/>
              <a:t> </a:t>
            </a:r>
            <a:r>
              <a:rPr lang="sr-Latn-CS" sz="1800"/>
              <a:t> u </a:t>
            </a:r>
            <a:r>
              <a:rPr lang="sr-Latn-CS" sz="1800" b="1" i="1"/>
              <a:t>Edit</a:t>
            </a:r>
            <a:r>
              <a:rPr lang="sr-Latn-CS" sz="1800"/>
              <a:t> meniju, aktivna je samo kod tabela i obrazaca, pa pri brisanju </a:t>
            </a:r>
            <a:endParaRPr lang="en-US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objekata treba biti oprezan ) i </a:t>
            </a:r>
            <a:endParaRPr lang="en-GB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 b="1" i="1" u="sng"/>
              <a:t>View</a:t>
            </a:r>
            <a:r>
              <a:rPr lang="sr-Latn-CS" sz="1800" b="1" i="1"/>
              <a:t> – </a:t>
            </a:r>
            <a:r>
              <a:rPr lang="sr-Latn-CS" sz="1800"/>
              <a:t>izbor načina prikaza liste objekata izabrane vrste</a:t>
            </a:r>
            <a:r>
              <a:rPr lang="sr-Latn-CS" sz="1600"/>
              <a:t>.</a:t>
            </a:r>
            <a:endParaRPr lang="en-GB" sz="160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3276600" cy="381000"/>
          </a:xfrm>
          <a:prstGeom prst="rect">
            <a:avLst/>
          </a:prstGeom>
          <a:noFill/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52400" y="228600"/>
            <a:ext cx="88392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sz="2400" b="1" u="sng"/>
              <a:t>Paleta sa alatkama</a:t>
            </a:r>
            <a:r>
              <a:rPr lang="en-GB" sz="2400" b="1"/>
              <a:t> </a:t>
            </a:r>
            <a:r>
              <a:rPr lang="sr-Latn-CS"/>
              <a:t>sadrži komandna dugmad</a:t>
            </a:r>
            <a:r>
              <a:rPr lang="en-US"/>
              <a:t>-</a:t>
            </a:r>
            <a:r>
              <a:rPr lang="sr-Latn-CS"/>
              <a:t>alatke za rad sa objektima DB: </a:t>
            </a:r>
            <a:endParaRPr lang="en-GB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28600" y="5562600"/>
            <a:ext cx="8534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r-Latn-CS" sz="2400" b="1" u="sng"/>
              <a:t>Radna površina prozora</a:t>
            </a:r>
            <a:endParaRPr lang="en-GB" sz="2400" b="1" u="sng"/>
          </a:p>
          <a:p>
            <a:r>
              <a:rPr lang="sr-Latn-CS"/>
              <a:t>je bijeli dio (okno) prozora u okviru kojeg se</a:t>
            </a:r>
            <a:r>
              <a:rPr lang="en-GB"/>
              <a:t> </a:t>
            </a:r>
            <a:r>
              <a:rPr lang="sr-Latn-CS"/>
              <a:t>prikazuju i pozivaju kreirani</a:t>
            </a:r>
            <a:r>
              <a:rPr lang="en-US"/>
              <a:t> </a:t>
            </a:r>
            <a:r>
              <a:rPr lang="en-GB"/>
              <a:t>o</a:t>
            </a:r>
            <a:r>
              <a:rPr lang="sr-Latn-CS"/>
              <a:t>bjekti.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4583</TotalTime>
  <Words>8445</Words>
  <Application>Microsoft PowerPoint</Application>
  <PresentationFormat>On-screen Show (4:3)</PresentationFormat>
  <Paragraphs>1374</Paragraphs>
  <Slides>83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83</vt:i4>
      </vt:variant>
    </vt:vector>
  </HeadingPairs>
  <TitlesOfParts>
    <vt:vector size="89" baseType="lpstr">
      <vt:lpstr>Arial</vt:lpstr>
      <vt:lpstr>Symbol</vt:lpstr>
      <vt:lpstr>Wingdings</vt:lpstr>
      <vt:lpstr>Default Design</vt:lpstr>
      <vt:lpstr>Unknown</vt:lpstr>
      <vt:lpstr>MSPhotoEd.3</vt:lpstr>
      <vt:lpstr>UPRAVLJANJE RELACIONIM BAZAMA PODATAKA ACCESS</vt:lpstr>
      <vt:lpstr>Slide 2</vt:lpstr>
      <vt:lpstr>Slide 3</vt:lpstr>
      <vt:lpstr>OBJEKTI ACCESS DB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Tabete (Tables)</vt:lpstr>
      <vt:lpstr>Slide 16</vt:lpstr>
      <vt:lpstr>Polje primarnog ključa</vt:lpstr>
      <vt:lpstr>Otvaranje tabela </vt:lpstr>
      <vt:lpstr>Kreiranje tabela</vt:lpstr>
      <vt:lpstr>Kreiranje nove tabele u Design prikazu</vt:lpstr>
      <vt:lpstr>Postavljanje polja tabela</vt:lpstr>
      <vt:lpstr>Imenovanje polja tabela</vt:lpstr>
      <vt:lpstr>ZADAVANJE TIPA PODATAKA</vt:lpstr>
      <vt:lpstr>Slide 24</vt:lpstr>
      <vt:lpstr>Slide 25</vt:lpstr>
      <vt:lpstr>Slide 26</vt:lpstr>
      <vt:lpstr>Slide 27</vt:lpstr>
      <vt:lpstr>Slide 28</vt:lpstr>
      <vt:lpstr>Slide 29</vt:lpstr>
      <vt:lpstr>Svojstva polja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PRIMARNI KLJUČ  ima ključnu ulogu u povezivanju tabela</vt:lpstr>
      <vt:lpstr>Slide 49</vt:lpstr>
      <vt:lpstr>Slide 50</vt:lpstr>
      <vt:lpstr>I DOMAĆI</vt:lpstr>
      <vt:lpstr>Upiti (QUERY)</vt:lpstr>
      <vt:lpstr>Select Query (SELEKT UPIT)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Primjer 1:  1. Izdvojiti sve studente koji imaju max broj poena (50) pri upisu. U tabeli postaviti podatke: Prezime, Ime, Grad, Broj poena, sortirano po gradu.</vt:lpstr>
      <vt:lpstr>Primjer 2. Izdvojiti sve studente koji imaju broj poena pri upisu veci i jednak 25. U tabeli postaviti podatke: Broj indeksa, Prezime, Ime, Broj poena, Grad, sortirano po broju poena i gradu.</vt:lpstr>
      <vt:lpstr>Slide 66</vt:lpstr>
      <vt:lpstr>Slide 67</vt:lpstr>
      <vt:lpstr>Slide 68</vt:lpstr>
      <vt:lpstr>Dodavanje novih polja u upitima</vt:lpstr>
      <vt:lpstr>Slide 70</vt:lpstr>
      <vt:lpstr>Funkcija: Year(datum)-izdvaja godinu iz datuma,  !!! datum se stavlja izmedju # Year(Adresa datumskog polja) – izdvaja godinu iz datuma u svim zapisima polja Npr.:  Year(#1.1.2010#)   Year([tblIndeksi]![DatumPolaganja]) </vt:lpstr>
      <vt:lpstr>Funkcija: Month(datum)-izdvaja mjesec iz datuma,  !!! datum se stavlja izmedju # Month(Adresa datumskog polja) – izdvaja godinu iz datuma u svim zapisima Npr.:  Month(#1.1.2010#)   Month([tblIndeksi]![DatumPolaganja]) </vt:lpstr>
      <vt:lpstr>Funkcija: Format(Adresa datumskog polja;”mmmm”)  Npr.: Format(#1.1.2010#;”dddd”) – izdvaja dan sa punim nazivom         Format([tblIndeksi]![DatumPolaganja];”mmmm”) – izdvaja mjesec-puni naziv u svim zapisima polja DatumPolaganja.</vt:lpstr>
      <vt:lpstr>Parametarski upiti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Zoran</cp:lastModifiedBy>
  <cp:revision>79</cp:revision>
  <cp:lastPrinted>1601-01-01T00:00:00Z</cp:lastPrinted>
  <dcterms:created xsi:type="dcterms:W3CDTF">1601-01-01T00:00:00Z</dcterms:created>
  <dcterms:modified xsi:type="dcterms:W3CDTF">2012-10-10T16:16:50Z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